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showSpecialPlsOnTitleSld="0">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embeddedFontLst>
    <p:embeddedFont>
      <p:font typeface="Source Code Pro"/>
      <p:regular r:id="rId44"/>
      <p:bold r:id="rId45"/>
    </p:embeddedFont>
    <p:embeddedFont>
      <p:font typeface="Helvetica Neue"/>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1" name="Josh Wickma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52DC3C82-8209-4A1A-B9F9-B096391F612B}">
  <a:tblStyle styleId="{52DC3C82-8209-4A1A-B9F9-B096391F612B}" styleName="Table_0">
    <a:wholeTbl>
      <a:tcTxStyle b="off" i="off">
        <a:font>
          <a:latin typeface="Times New Roman"/>
          <a:ea typeface="Times New Roman"/>
          <a:cs typeface="Times New Roman"/>
        </a:font>
        <a:schemeClr val="dk1"/>
      </a:tcTxStyle>
      <a:tcStyle>
        <a:tcBdr>
          <a:left>
            <a:ln cap="flat" cmpd="sng" w="12700">
              <a:solidFill>
                <a:schemeClr val="lt1"/>
              </a:solidFill>
              <a:prstDash val="solid"/>
              <a:round/>
              <a:headEnd len="med" w="med" type="none"/>
              <a:tailEnd len="med" w="med" type="none"/>
            </a:ln>
          </a:left>
          <a:right>
            <a:ln cap="flat" cmpd="sng" w="12700">
              <a:solidFill>
                <a:schemeClr val="lt1"/>
              </a:solidFill>
              <a:prstDash val="solid"/>
              <a:round/>
              <a:headEnd len="med" w="med" type="none"/>
              <a:tailEnd len="med" w="med" type="none"/>
            </a:ln>
          </a:right>
          <a:top>
            <a:ln cap="flat" cmpd="sng" w="12700">
              <a:solidFill>
                <a:schemeClr val="lt1"/>
              </a:solidFill>
              <a:prstDash val="solid"/>
              <a:round/>
              <a:headEnd len="med" w="med" type="none"/>
              <a:tailEnd len="med" w="med" type="none"/>
            </a:ln>
          </a:top>
          <a:bottom>
            <a:ln cap="flat" cmpd="sng" w="12700">
              <a:solidFill>
                <a:schemeClr val="lt1"/>
              </a:solidFill>
              <a:prstDash val="solid"/>
              <a:round/>
              <a:headEnd len="med" w="med" type="none"/>
              <a:tailEnd len="med" w="med" type="none"/>
            </a:ln>
          </a:bottom>
          <a:insideH>
            <a:ln cap="flat" cmpd="sng" w="12700">
              <a:solidFill>
                <a:schemeClr val="lt1"/>
              </a:solidFill>
              <a:prstDash val="solid"/>
              <a:round/>
              <a:headEnd len="med" w="med" type="none"/>
              <a:tailEnd len="med" w="med" type="none"/>
            </a:ln>
          </a:insideH>
          <a:insideV>
            <a:ln cap="flat" cmpd="sng" w="12700">
              <a:solidFill>
                <a:schemeClr val="lt1"/>
              </a:solidFill>
              <a:prstDash val="solid"/>
              <a:round/>
              <a:headEnd len="med" w="med" type="none"/>
              <a:tailEnd len="med" w="med" type="none"/>
            </a:ln>
          </a:insideV>
        </a:tcBdr>
        <a:fill>
          <a:solidFill>
            <a:srgbClr val="E6ECEF"/>
          </a:solidFill>
        </a:fill>
      </a:tcStyle>
    </a:wholeTbl>
    <a:band1H>
      <a:tcStyle>
        <a:fill>
          <a:solidFill>
            <a:srgbClr val="CAD6DD"/>
          </a:solidFill>
        </a:fill>
      </a:tcStyle>
    </a:band1H>
    <a:band1V>
      <a:tcStyle>
        <a:fill>
          <a:solidFill>
            <a:srgbClr val="CAD6DD"/>
          </a:solidFill>
        </a:fill>
      </a:tcStyle>
    </a:band1V>
    <a:lastCol>
      <a:tcTxStyle b="on" i="off">
        <a:font>
          <a:latin typeface="Times New Roman"/>
          <a:ea typeface="Times New Roman"/>
          <a:cs typeface="Times New Roman"/>
        </a:font>
        <a:schemeClr val="lt1"/>
      </a:tcTxStyle>
      <a:tcStyle>
        <a:fill>
          <a:solidFill>
            <a:schemeClr val="accent1"/>
          </a:solidFill>
        </a:fill>
      </a:tcStyle>
    </a:lastCol>
    <a:firstCol>
      <a:tcTxStyle b="on" i="off">
        <a:font>
          <a:latin typeface="Times New Roman"/>
          <a:ea typeface="Times New Roman"/>
          <a:cs typeface="Times New Roman"/>
        </a:font>
        <a:schemeClr val="lt1"/>
      </a:tcTxStyle>
      <a:tcStyle>
        <a:fill>
          <a:solidFill>
            <a:schemeClr val="accent1"/>
          </a:solidFill>
        </a:fill>
      </a:tcStyle>
    </a:firstCol>
    <a:lastRow>
      <a:tcTxStyle b="on" i="off">
        <a:font>
          <a:latin typeface="Times New Roman"/>
          <a:ea typeface="Times New Roman"/>
          <a:cs typeface="Times New Roman"/>
        </a:font>
        <a:schemeClr val="lt1"/>
      </a:tcTxStyle>
      <a:tcStyle>
        <a:tcBdr>
          <a:top>
            <a:ln cap="flat" cmpd="sng" w="38100">
              <a:solidFill>
                <a:schemeClr val="lt1"/>
              </a:solidFill>
              <a:prstDash val="solid"/>
              <a:round/>
              <a:headEnd len="med" w="med" type="none"/>
              <a:tailEnd len="med" w="med" type="none"/>
            </a:ln>
          </a:top>
        </a:tcBdr>
        <a:fill>
          <a:solidFill>
            <a:schemeClr val="accent1"/>
          </a:solidFill>
        </a:fill>
      </a:tcStyle>
    </a:lastRow>
    <a:firstRow>
      <a:tcTxStyle b="on" i="off">
        <a:font>
          <a:latin typeface="Times New Roman"/>
          <a:ea typeface="Times New Roman"/>
          <a:cs typeface="Times New Roman"/>
        </a:font>
        <a:schemeClr val="lt1"/>
      </a:tcTxStyle>
      <a:tcStyle>
        <a:tcBdr>
          <a:bottom>
            <a:ln cap="flat" cmpd="sng" w="38100">
              <a:solidFill>
                <a:schemeClr val="lt1"/>
              </a:solidFill>
              <a:prstDash val="solid"/>
              <a:round/>
              <a:headEnd len="med" w="med" type="none"/>
              <a:tailEnd len="med" w="med" type="none"/>
            </a:ln>
          </a:bottom>
        </a:tcBdr>
        <a:fill>
          <a:solidFill>
            <a:schemeClr val="accent1"/>
          </a:solidFill>
        </a:fill>
      </a:tcStyle>
    </a:firstRow>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SourceCodePro-regular.fntdata"/><Relationship Id="rId43" Type="http://schemas.openxmlformats.org/officeDocument/2006/relationships/slide" Target="slides/slide37.xml"/><Relationship Id="rId46" Type="http://schemas.openxmlformats.org/officeDocument/2006/relationships/font" Target="fonts/HelveticaNeue-regular.fntdata"/><Relationship Id="rId45" Type="http://schemas.openxmlformats.org/officeDocument/2006/relationships/font" Target="fonts/SourceCodePr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HelveticaNeue-italic.fntdata"/><Relationship Id="rId47" Type="http://schemas.openxmlformats.org/officeDocument/2006/relationships/font" Target="fonts/HelveticaNeue-bold.fntdata"/><Relationship Id="rId49" Type="http://schemas.openxmlformats.org/officeDocument/2006/relationships/font" Target="fonts/HelveticaNeue-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You don't use this slide layout as a divider anywhere else in your talk.  I think this slide is expendable, especially since the conclusion "section" is only one slide long.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200" u="none" cap="none" strike="noStrike">
                <a:solidFill>
                  <a:schemeClr val="dk1"/>
                </a:solidFill>
                <a:latin typeface="Arial"/>
                <a:ea typeface="Arial"/>
                <a:cs typeface="Arial"/>
                <a:sym typeface="Arial"/>
              </a:defRPr>
            </a:lvl2pPr>
            <a:lvl3pPr indent="0" lvl="2" marL="914400" marR="0" rtl="0" algn="l">
              <a:spcBef>
                <a:spcPts val="0"/>
              </a:spcBef>
              <a:buNone/>
              <a:defRPr b="0" i="0" sz="1200" u="none" cap="none" strike="noStrike">
                <a:solidFill>
                  <a:schemeClr val="dk1"/>
                </a:solidFill>
                <a:latin typeface="Arial"/>
                <a:ea typeface="Arial"/>
                <a:cs typeface="Arial"/>
                <a:sym typeface="Arial"/>
              </a:defRPr>
            </a:lvl3pPr>
            <a:lvl4pPr indent="0" lvl="3" marL="1371600" marR="0" rtl="0" algn="l">
              <a:spcBef>
                <a:spcPts val="0"/>
              </a:spcBef>
              <a:buNone/>
              <a:defRPr b="0" i="0" sz="1200" u="none" cap="none" strike="noStrike">
                <a:solidFill>
                  <a:schemeClr val="dk1"/>
                </a:solidFill>
                <a:latin typeface="Arial"/>
                <a:ea typeface="Arial"/>
                <a:cs typeface="Arial"/>
                <a:sym typeface="Arial"/>
              </a:defRPr>
            </a:lvl4pPr>
            <a:lvl5pPr indent="0" lvl="4" marL="1828800" marR="0" rtl="0" algn="l">
              <a:spcBef>
                <a:spcPts val="0"/>
              </a:spcBef>
              <a:buNone/>
              <a:defRPr b="0" i="0" sz="1200" u="none" cap="none" strike="noStrike">
                <a:solidFill>
                  <a:schemeClr val="dk1"/>
                </a:solidFill>
                <a:latin typeface="Arial"/>
                <a:ea typeface="Arial"/>
                <a:cs typeface="Arial"/>
                <a:sym typeface="Arial"/>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 name="Shape 97"/>
        <p:cNvGrpSpPr/>
        <p:nvPr/>
      </p:nvGrpSpPr>
      <p:grpSpPr>
        <a:xfrm>
          <a:off x="0" y="0"/>
          <a:ext cx="0" cy="0"/>
          <a:chOff x="0" y="0"/>
          <a:chExt cx="0" cy="0"/>
        </a:xfrm>
      </p:grpSpPr>
      <p:sp>
        <p:nvSpPr>
          <p:cNvPr id="98" name="Shape 98"/>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99" name="Shape 9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86" name="Shape 18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96" name="Shape 196"/>
          <p:cNvSpPr txBox="1"/>
          <p:nvPr>
            <p:ph idx="1" type="body"/>
          </p:nvPr>
        </p:nvSpPr>
        <p:spPr>
          <a:xfrm>
            <a:off x="685800" y="4343400"/>
            <a:ext cx="5486400"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a:t>nodetool does everything from removing nodes to outputting metrics, but because it does everything it doesn't excel at some things</a:t>
            </a:r>
          </a:p>
        </p:txBody>
      </p:sp>
      <p:sp>
        <p:nvSpPr>
          <p:cNvPr id="197" name="Shape 197"/>
          <p:cNvSpPr txBox="1"/>
          <p:nvPr>
            <p:ph idx="12" type="sldNum"/>
          </p:nvPr>
        </p:nvSpPr>
        <p:spPr>
          <a:xfrm>
            <a:off x="3884612" y="8685213"/>
            <a:ext cx="2971800"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Arial"/>
                <a:ea typeface="Arial"/>
                <a:cs typeface="Arial"/>
                <a:sym typeface="Arial"/>
              </a:rPr>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Specific problems or needs require specific tools, don't try and just use one thing for all of your management.  You don't use just one program to run your system.</a:t>
            </a:r>
          </a:p>
        </p:txBody>
      </p:sp>
      <p:sp>
        <p:nvSpPr>
          <p:cNvPr id="206" name="Shape 20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3" name="Shape 213"/>
        <p:cNvGrpSpPr/>
        <p:nvPr/>
      </p:nvGrpSpPr>
      <p:grpSpPr>
        <a:xfrm>
          <a:off x="0" y="0"/>
          <a:ext cx="0" cy="0"/>
          <a:chOff x="0" y="0"/>
          <a:chExt cx="0" cy="0"/>
        </a:xfrm>
      </p:grpSpPr>
      <p:sp>
        <p:nvSpPr>
          <p:cNvPr id="214" name="Shape 2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All cassandra metrics are JMX which makes it hard for anything other than a java process to access them and that isn't the favorite tool of admins.  Scripts are great, but that means we can't get to JMX metrics - but we can use jolokia.</a:t>
            </a:r>
          </a:p>
        </p:txBody>
      </p:sp>
      <p:sp>
        <p:nvSpPr>
          <p:cNvPr id="215" name="Shape 21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1" name="Shape 221"/>
        <p:cNvGrpSpPr/>
        <p:nvPr/>
      </p:nvGrpSpPr>
      <p:grpSpPr>
        <a:xfrm>
          <a:off x="0" y="0"/>
          <a:ext cx="0" cy="0"/>
          <a:chOff x="0" y="0"/>
          <a:chExt cx="0" cy="0"/>
        </a:xfrm>
      </p:grpSpPr>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23" name="Shape 22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0" name="Shape 230"/>
        <p:cNvGrpSpPr/>
        <p:nvPr/>
      </p:nvGrpSpPr>
      <p:grpSpPr>
        <a:xfrm>
          <a:off x="0" y="0"/>
          <a:ext cx="0" cy="0"/>
          <a:chOff x="0" y="0"/>
          <a:chExt cx="0" cy="0"/>
        </a:xfrm>
      </p:grpSpPr>
      <p:sp>
        <p:nvSpPr>
          <p:cNvPr id="231" name="Shape 2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32" name="Shape 23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0" name="Shape 24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48" name="Shape 24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3" name="Shape 253"/>
        <p:cNvGrpSpPr/>
        <p:nvPr/>
      </p:nvGrpSpPr>
      <p:grpSpPr>
        <a:xfrm>
          <a:off x="0" y="0"/>
          <a:ext cx="0" cy="0"/>
          <a:chOff x="0" y="0"/>
          <a:chExt cx="0" cy="0"/>
        </a:xfrm>
      </p:grpSpPr>
      <p:sp>
        <p:nvSpPr>
          <p:cNvPr id="254" name="Shape 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55" name="Shape 25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1" name="Shape 261"/>
        <p:cNvGrpSpPr/>
        <p:nvPr/>
      </p:nvGrpSpPr>
      <p:grpSpPr>
        <a:xfrm>
          <a:off x="0" y="0"/>
          <a:ext cx="0" cy="0"/>
          <a:chOff x="0" y="0"/>
          <a:chExt cx="0" cy="0"/>
        </a:xfrm>
      </p:grpSpPr>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All metrics are defined in a configuration file if they have the max value of all keyspaces reported, if they report the value as of this moment, or if they report the difference between this value and the previous.</a:t>
            </a:r>
          </a:p>
        </p:txBody>
      </p:sp>
      <p:sp>
        <p:nvSpPr>
          <p:cNvPr id="263" name="Shape 26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105" name="Shape 105"/>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The default behavior is to output the current maximum of all CFs that are within a given superset (for total, all CFs, for a keyspace all CFs within that keyspace, and for a CF it simply outputs the value for that CF)</a:t>
            </a:r>
          </a:p>
          <a:p>
            <a:pPr lvl="0">
              <a:spcBef>
                <a:spcPts val="0"/>
              </a:spcBef>
              <a:buNone/>
            </a:pPr>
            <a:r>
              <a:t/>
            </a:r>
            <a:endParaRPr/>
          </a:p>
          <a:p>
            <a:pPr lvl="0">
              <a:spcBef>
                <a:spcPts val="0"/>
              </a:spcBef>
              <a:buNone/>
            </a:pPr>
            <a:r>
              <a:rPr lang="en-US"/>
              <a:t>Sum = Add up all values from a given set</a:t>
            </a:r>
          </a:p>
          <a:p>
            <a:pPr lvl="0">
              <a:spcBef>
                <a:spcPts val="0"/>
              </a:spcBef>
              <a:buNone/>
            </a:pPr>
            <a:r>
              <a:rPr lang="en-US"/>
              <a:t>diff = take the difference between the metric and the previous value of the metric that the program has calculated</a:t>
            </a:r>
          </a:p>
          <a:p>
            <a:pPr lvl="0">
              <a:spcBef>
                <a:spcPts val="0"/>
              </a:spcBef>
              <a:buNone/>
            </a:pPr>
            <a:r>
              <a:rPr lang="en-US"/>
              <a:t>nonzero = This field is expected to be nonzero.  if all expected nonzero fields are actually zero the set is excluded from output.  useful for only displaying CFs/Keyspaces that have activity on them (reads/writes for example)</a:t>
            </a:r>
          </a:p>
        </p:txBody>
      </p:sp>
      <p:sp>
        <p:nvSpPr>
          <p:cNvPr id="281" name="Shape 28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89" name="Shape 28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297" name="Shape 297"/>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Explain what trace probability is</a:t>
            </a:r>
          </a:p>
        </p:txBody>
      </p:sp>
      <p:sp>
        <p:nvSpPr>
          <p:cNvPr id="304" name="Shape 3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1" name="Shape 311"/>
        <p:cNvGrpSpPr/>
        <p:nvPr/>
      </p:nvGrpSpPr>
      <p:grpSpPr>
        <a:xfrm>
          <a:off x="0" y="0"/>
          <a:ext cx="0" cy="0"/>
          <a:chOff x="0" y="0"/>
          <a:chExt cx="0" cy="0"/>
        </a:xfrm>
      </p:grpSpPr>
      <p:sp>
        <p:nvSpPr>
          <p:cNvPr id="312" name="Shape 3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91666"/>
              <a:buFont typeface="Arial"/>
              <a:buNone/>
            </a:pPr>
            <a:r>
              <a:rPr lang="en-US"/>
              <a:t>This information that is generated by cassandra is bulk program output and is difficult to parse for a human.  Cassandra also doesn't allow us to do aggregation in cqlsh so we can't do sorting and groupings which makes it very hard to find something when we don't know what we are looking for exactly.</a:t>
            </a:r>
          </a:p>
          <a:p>
            <a:pPr lvl="0" rtl="0">
              <a:spcBef>
                <a:spcPts val="0"/>
              </a:spcBef>
              <a:buNone/>
            </a:pPr>
            <a:r>
              <a:t/>
            </a:r>
            <a:endParaRPr/>
          </a:p>
        </p:txBody>
      </p:sp>
      <p:sp>
        <p:nvSpPr>
          <p:cNvPr id="313" name="Shape 31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21" name="Shape 32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8" name="Shape 328"/>
        <p:cNvGrpSpPr/>
        <p:nvPr/>
      </p:nvGrpSpPr>
      <p:grpSpPr>
        <a:xfrm>
          <a:off x="0" y="0"/>
          <a:ext cx="0" cy="0"/>
          <a:chOff x="0" y="0"/>
          <a:chExt cx="0" cy="0"/>
        </a:xfrm>
      </p:grpSpPr>
      <p:sp>
        <p:nvSpPr>
          <p:cNvPr id="329" name="Shape 3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This does a table scan by necessity of the design of the data structure in the CFs so even though thresholds can be set in the application that will only affect what is presented to the user not what it executes on the database.</a:t>
            </a:r>
          </a:p>
        </p:txBody>
      </p:sp>
      <p:sp>
        <p:nvSpPr>
          <p:cNvPr id="330" name="Shape 3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Query the session identified in the cassandra tracing program allows us to evaluate much more meaningful data</a:t>
            </a:r>
          </a:p>
        </p:txBody>
      </p:sp>
      <p:sp>
        <p:nvSpPr>
          <p:cNvPr id="343" name="Shape 343"/>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9" name="Shape 349"/>
        <p:cNvGrpSpPr/>
        <p:nvPr/>
      </p:nvGrpSpPr>
      <p:grpSpPr>
        <a:xfrm>
          <a:off x="0" y="0"/>
          <a:ext cx="0" cy="0"/>
          <a:chOff x="0" y="0"/>
          <a:chExt cx="0" cy="0"/>
        </a:xfrm>
      </p:grpSpPr>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1" name="Shape 35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7" name="Shape 357"/>
        <p:cNvGrpSpPr/>
        <p:nvPr/>
      </p:nvGrpSpPr>
      <p:grpSpPr>
        <a:xfrm>
          <a:off x="0" y="0"/>
          <a:ext cx="0" cy="0"/>
          <a:chOff x="0" y="0"/>
          <a:chExt cx="0" cy="0"/>
        </a:xfrm>
      </p:grpSpPr>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59" name="Shape 35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 name="Shape 110"/>
        <p:cNvGrpSpPr/>
        <p:nvPr/>
      </p:nvGrpSpPr>
      <p:grpSpPr>
        <a:xfrm>
          <a:off x="0" y="0"/>
          <a:ext cx="0" cy="0"/>
          <a:chOff x="0" y="0"/>
          <a:chExt cx="0" cy="0"/>
        </a:xfrm>
      </p:grpSpPr>
      <p:sp>
        <p:nvSpPr>
          <p:cNvPr id="111" name="Shape 1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12" name="Shape 11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4" name="Shape 364"/>
        <p:cNvGrpSpPr/>
        <p:nvPr/>
      </p:nvGrpSpPr>
      <p:grpSpPr>
        <a:xfrm>
          <a:off x="0" y="0"/>
          <a:ext cx="0" cy="0"/>
          <a:chOff x="0" y="0"/>
          <a:chExt cx="0" cy="0"/>
        </a:xfrm>
      </p:grpSpPr>
      <p:sp>
        <p:nvSpPr>
          <p:cNvPr id="365" name="Shape 36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ssh + xargs is black magic and not everyone will be comfortable using it - but you can do the distributed commands with that instead.</a:t>
            </a:r>
          </a:p>
        </p:txBody>
      </p:sp>
      <p:sp>
        <p:nvSpPr>
          <p:cNvPr id="366" name="Shape 36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2" name="Shape 372"/>
        <p:cNvGrpSpPr/>
        <p:nvPr/>
      </p:nvGrpSpPr>
      <p:grpSpPr>
        <a:xfrm>
          <a:off x="0" y="0"/>
          <a:ext cx="0" cy="0"/>
          <a:chOff x="0" y="0"/>
          <a:chExt cx="0" cy="0"/>
        </a:xfrm>
      </p:grpSpPr>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74" name="Shape 37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9" name="Shape 389"/>
        <p:cNvGrpSpPr/>
        <p:nvPr/>
      </p:nvGrpSpPr>
      <p:grpSpPr>
        <a:xfrm>
          <a:off x="0" y="0"/>
          <a:ext cx="0" cy="0"/>
          <a:chOff x="0" y="0"/>
          <a:chExt cx="0" cy="0"/>
        </a:xfrm>
      </p:grpSpPr>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391" name="Shape 39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04" name="Shape 40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2" name="Shape 412"/>
        <p:cNvGrpSpPr/>
        <p:nvPr/>
      </p:nvGrpSpPr>
      <p:grpSpPr>
        <a:xfrm>
          <a:off x="0" y="0"/>
          <a:ext cx="0" cy="0"/>
          <a:chOff x="0" y="0"/>
          <a:chExt cx="0" cy="0"/>
        </a:xfrm>
      </p:grpSpPr>
      <p:sp>
        <p:nvSpPr>
          <p:cNvPr id="413" name="Shape 4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14" name="Shape 414"/>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0" name="Shape 420"/>
        <p:cNvGrpSpPr/>
        <p:nvPr/>
      </p:nvGrpSpPr>
      <p:grpSpPr>
        <a:xfrm>
          <a:off x="0" y="0"/>
          <a:ext cx="0" cy="0"/>
          <a:chOff x="0" y="0"/>
          <a:chExt cx="0" cy="0"/>
        </a:xfrm>
      </p:grpSpPr>
      <p:sp>
        <p:nvSpPr>
          <p:cNvPr id="421" name="Shape 4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What if we think that a repair is stuck on a certain node, that it hasn't finished a repair session but it should have.  This can show us quickly which node(s) have repair sessions and which don't.  Here we can see one node has executed a lot of repairs and the others have never done this.</a:t>
            </a:r>
          </a:p>
        </p:txBody>
      </p:sp>
      <p:sp>
        <p:nvSpPr>
          <p:cNvPr id="422" name="Shape 4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8" name="Shape 428"/>
        <p:cNvGrpSpPr/>
        <p:nvPr/>
      </p:nvGrpSpPr>
      <p:grpSpPr>
        <a:xfrm>
          <a:off x="0" y="0"/>
          <a:ext cx="0" cy="0"/>
          <a:chOff x="0" y="0"/>
          <a:chExt cx="0" cy="0"/>
        </a:xfrm>
      </p:grpSpPr>
      <p:sp>
        <p:nvSpPr>
          <p:cNvPr id="429" name="Shape 4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430" name="Shape 430"/>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438" name="Shape 43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rPr lang="en-US"/>
              <a:t>note cassandra's scale at knewton.  We're not netflix but this isn't a small deployment, and we've been using it for 3+ years.  Node counts fluctuate often for traffic considerations.</a:t>
            </a:r>
          </a:p>
          <a:p>
            <a:pPr lvl="0">
              <a:spcBef>
                <a:spcPts val="0"/>
              </a:spcBef>
              <a:buNone/>
            </a:pPr>
            <a:r>
              <a:t/>
            </a:r>
            <a:endParaRPr/>
          </a:p>
          <a:p>
            <a:pPr lvl="0">
              <a:spcBef>
                <a:spcPts val="0"/>
              </a:spcBef>
              <a:buNone/>
            </a:pPr>
            <a:r>
              <a:rPr lang="en-US"/>
              <a:t>Cassandra isn't the only datastore at knewton (dynamo, mysql, postgres)</a:t>
            </a:r>
          </a:p>
          <a:p>
            <a:pPr lvl="0">
              <a:spcBef>
                <a:spcPts val="0"/>
              </a:spcBef>
              <a:buNone/>
            </a:pPr>
            <a:r>
              <a:t/>
            </a:r>
            <a:endParaRPr/>
          </a:p>
        </p:txBody>
      </p:sp>
      <p:sp>
        <p:nvSpPr>
          <p:cNvPr id="122" name="Shape 122"/>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9" name="Shape 139"/>
        <p:cNvGrpSpPr/>
        <p:nvPr/>
      </p:nvGrpSpPr>
      <p:grpSpPr>
        <a:xfrm>
          <a:off x="0" y="0"/>
          <a:ext cx="0" cy="0"/>
          <a:chOff x="0" y="0"/>
          <a:chExt cx="0" cy="0"/>
        </a:xfrm>
      </p:grpSpPr>
      <p:sp>
        <p:nvSpPr>
          <p:cNvPr id="140" name="Shape 1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Cassandra has all the challenges of a distributed system, nothing is for free</a:t>
            </a:r>
          </a:p>
        </p:txBody>
      </p:sp>
      <p:sp>
        <p:nvSpPr>
          <p:cNvPr id="141" name="Shape 141"/>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Don't be surprised that you have distributed problems in a distributed system</a:t>
            </a:r>
          </a:p>
        </p:txBody>
      </p:sp>
      <p:sp>
        <p:nvSpPr>
          <p:cNvPr id="149" name="Shape 14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6" name="Shape 156"/>
        <p:cNvGrpSpPr/>
        <p:nvPr/>
      </p:nvGrpSpPr>
      <p:grpSpPr>
        <a:xfrm>
          <a:off x="0" y="0"/>
          <a:ext cx="0" cy="0"/>
          <a:chOff x="0" y="0"/>
          <a:chExt cx="0" cy="0"/>
        </a:xfrm>
      </p:grpSpPr>
      <p:sp>
        <p:nvSpPr>
          <p:cNvPr id="157" name="Shape 1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US"/>
              <a:t>Upgrade your tools, you can't let your capabilities fall behind your systems - don't be afraid of more powerful tools</a:t>
            </a:r>
          </a:p>
          <a:p>
            <a:pPr lvl="0">
              <a:spcBef>
                <a:spcPts val="0"/>
              </a:spcBef>
              <a:buNone/>
            </a:pPr>
            <a:r>
              <a:t/>
            </a:r>
            <a:endParaRPr/>
          </a:p>
          <a:p>
            <a:pPr lvl="0">
              <a:spcBef>
                <a:spcPts val="0"/>
              </a:spcBef>
              <a:buNone/>
            </a:pPr>
            <a:r>
              <a:rPr lang="en-US"/>
              <a:t>Some examples of tools that are each of these catagories are:</a:t>
            </a:r>
          </a:p>
          <a:p>
            <a:pPr indent="-304800" lvl="0" marL="457200">
              <a:spcBef>
                <a:spcPts val="0"/>
              </a:spcBef>
              <a:buClr>
                <a:schemeClr val="dk1"/>
              </a:buClr>
              <a:buSzPct val="100000"/>
              <a:buChar char="●"/>
            </a:pPr>
            <a:r>
              <a:rPr lang="en-US"/>
              <a:t>ex: ls / ps</a:t>
            </a:r>
          </a:p>
          <a:p>
            <a:pPr indent="-304800" lvl="0" marL="457200">
              <a:spcBef>
                <a:spcPts val="0"/>
              </a:spcBef>
              <a:buClr>
                <a:schemeClr val="dk1"/>
              </a:buClr>
              <a:buSzPct val="100000"/>
              <a:buChar char="●"/>
            </a:pPr>
            <a:r>
              <a:rPr lang="en-US"/>
              <a:t>ex: top</a:t>
            </a:r>
          </a:p>
          <a:p>
            <a:pPr indent="-304800" lvl="0" marL="457200" rtl="0">
              <a:spcBef>
                <a:spcPts val="0"/>
              </a:spcBef>
              <a:buClr>
                <a:schemeClr val="dk1"/>
              </a:buClr>
              <a:buSzPct val="100000"/>
              <a:buChar char="●"/>
            </a:pPr>
            <a:r>
              <a:rPr lang="en-US"/>
              <a:t>ex: ssh / xargs</a:t>
            </a:r>
          </a:p>
        </p:txBody>
      </p:sp>
      <p:sp>
        <p:nvSpPr>
          <p:cNvPr id="158" name="Shape 158"/>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7" name="Shape 167"/>
        <p:cNvGrpSpPr/>
        <p:nvPr/>
      </p:nvGrpSpPr>
      <p:grpSpPr>
        <a:xfrm>
          <a:off x="0" y="0"/>
          <a:ext cx="0" cy="0"/>
          <a:chOff x="0" y="0"/>
          <a:chExt cx="0" cy="0"/>
        </a:xfrm>
      </p:grpSpPr>
      <p:sp>
        <p:nvSpPr>
          <p:cNvPr id="168" name="Shape 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
        <p:nvSpPr>
          <p:cNvPr id="169" name="Shape 169"/>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4" name="Shape 174"/>
        <p:cNvGrpSpPr/>
        <p:nvPr/>
      </p:nvGrpSpPr>
      <p:grpSpPr>
        <a:xfrm>
          <a:off x="0" y="0"/>
          <a:ext cx="0" cy="0"/>
          <a:chOff x="0" y="0"/>
          <a:chExt cx="0" cy="0"/>
        </a:xfrm>
      </p:grpSpPr>
      <p:sp>
        <p:nvSpPr>
          <p:cNvPr id="175" name="Shape 1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a:t>The command line image is a shot of cowsay - so that is an ASCII Cow - everyone loves CLI</a:t>
            </a:r>
          </a:p>
        </p:txBody>
      </p:sp>
      <p:sp>
        <p:nvSpPr>
          <p:cNvPr id="176" name="Shape 176"/>
          <p:cNvSpPr/>
          <p:nvPr>
            <p:ph idx="2" type="sldImg"/>
          </p:nvPr>
        </p:nvSpPr>
        <p:spPr>
          <a:xfrm>
            <a:off x="381000" y="685800"/>
            <a:ext cx="6096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 Id="rId3" Type="http://schemas.openxmlformats.org/officeDocument/2006/relationships/image" Target="../media/image0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02.jpg"/><Relationship Id="rId3" Type="http://schemas.openxmlformats.org/officeDocument/2006/relationships/image" Target="../media/image0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over">
    <p:spTree>
      <p:nvGrpSpPr>
        <p:cNvPr id="16" name="Shape 16"/>
        <p:cNvGrpSpPr/>
        <p:nvPr/>
      </p:nvGrpSpPr>
      <p:grpSpPr>
        <a:xfrm>
          <a:off x="0" y="0"/>
          <a:ext cx="0" cy="0"/>
          <a:chOff x="0" y="0"/>
          <a:chExt cx="0" cy="0"/>
        </a:xfrm>
      </p:grpSpPr>
      <p:pic>
        <p:nvPicPr>
          <p:cNvPr id="17" name="Shape 17"/>
          <p:cNvPicPr preferRelativeResize="0"/>
          <p:nvPr/>
        </p:nvPicPr>
        <p:blipFill rotWithShape="1">
          <a:blip r:embed="rId2">
            <a:alphaModFix/>
          </a:blip>
          <a:srcRect b="0" l="0" r="0" t="0"/>
          <a:stretch/>
        </p:blipFill>
        <p:spPr>
          <a:xfrm>
            <a:off x="0" y="0"/>
            <a:ext cx="9144000" cy="5127562"/>
          </a:xfrm>
          <a:prstGeom prst="rect">
            <a:avLst/>
          </a:prstGeom>
          <a:noFill/>
          <a:ln>
            <a:noFill/>
          </a:ln>
        </p:spPr>
      </p:pic>
      <p:sp>
        <p:nvSpPr>
          <p:cNvPr id="18" name="Shape 18"/>
          <p:cNvSpPr txBox="1"/>
          <p:nvPr>
            <p:ph type="title"/>
          </p:nvPr>
        </p:nvSpPr>
        <p:spPr>
          <a:xfrm>
            <a:off x="457200" y="2283717"/>
            <a:ext cx="8229600" cy="857250"/>
          </a:xfrm>
          <a:prstGeom prst="rect">
            <a:avLst/>
          </a:prstGeom>
          <a:noFill/>
          <a:ln>
            <a:noFill/>
          </a:ln>
        </p:spPr>
        <p:txBody>
          <a:bodyPr anchorCtr="0" anchor="ctr" bIns="91425" lIns="91425" rIns="91425" tIns="91425"/>
          <a:lstStyle>
            <a:lvl1pPr indent="0" lvl="0" marL="0" marR="0" rtl="0" algn="l">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9" name="Shape 19"/>
          <p:cNvSpPr txBox="1"/>
          <p:nvPr>
            <p:ph idx="1" type="body"/>
          </p:nvPr>
        </p:nvSpPr>
        <p:spPr>
          <a:xfrm>
            <a:off x="468312" y="3291830"/>
            <a:ext cx="8229600" cy="5762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8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Helvetica Neue"/>
                <a:ea typeface="Helvetica Neue"/>
                <a:cs typeface="Helvetica Neue"/>
                <a:sym typeface="Helvetica Neue"/>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Helvetica Neue"/>
                <a:ea typeface="Helvetica Neue"/>
                <a:cs typeface="Helvetica Neue"/>
                <a:sym typeface="Helvetica Neue"/>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Helvetica Neue"/>
                <a:ea typeface="Helvetica Neue"/>
                <a:cs typeface="Helvetica Neue"/>
                <a:sym typeface="Helvetica Neue"/>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20" name="Shape 20"/>
          <p:cNvPicPr preferRelativeResize="0"/>
          <p:nvPr/>
        </p:nvPicPr>
        <p:blipFill rotWithShape="1">
          <a:blip r:embed="rId3">
            <a:alphaModFix/>
          </a:blip>
          <a:srcRect b="0" l="0" r="0" t="0"/>
          <a:stretch/>
        </p:blipFill>
        <p:spPr>
          <a:xfrm>
            <a:off x="609600" y="913173"/>
            <a:ext cx="2057400" cy="111918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71" name="Shape 71"/>
        <p:cNvGrpSpPr/>
        <p:nvPr/>
      </p:nvGrpSpPr>
      <p:grpSpPr>
        <a:xfrm>
          <a:off x="0" y="0"/>
          <a:ext cx="0" cy="0"/>
          <a:chOff x="0" y="0"/>
          <a:chExt cx="0" cy="0"/>
        </a:xfrm>
      </p:grpSpPr>
      <p:sp>
        <p:nvSpPr>
          <p:cNvPr id="72" name="Shape 72"/>
          <p:cNvSpPr txBox="1"/>
          <p:nvPr>
            <p:ph type="title"/>
          </p:nvPr>
        </p:nvSpPr>
        <p:spPr>
          <a:xfrm>
            <a:off x="457204" y="204786"/>
            <a:ext cx="3008313" cy="871538"/>
          </a:xfrm>
          <a:prstGeom prst="rect">
            <a:avLst/>
          </a:prstGeom>
          <a:noFill/>
          <a:ln>
            <a:noFill/>
          </a:ln>
        </p:spPr>
        <p:txBody>
          <a:bodyPr anchorCtr="0" anchor="b" bIns="91425" lIns="91425" rIns="91425" tIns="91425"/>
          <a:lstStyle>
            <a:lvl1pPr indent="0" lvl="0" marL="0" marR="0" rtl="0" algn="l">
              <a:spcBef>
                <a:spcPts val="0"/>
              </a:spcBef>
              <a:buClr>
                <a:schemeClr val="accent2"/>
              </a:buClr>
              <a:buFont typeface="Arial"/>
              <a:buNone/>
              <a:defRPr b="1" i="0" sz="20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3" name="Shape 73"/>
          <p:cNvSpPr txBox="1"/>
          <p:nvPr>
            <p:ph idx="1" type="body"/>
          </p:nvPr>
        </p:nvSpPr>
        <p:spPr>
          <a:xfrm>
            <a:off x="3575050" y="204790"/>
            <a:ext cx="5111750" cy="4389834"/>
          </a:xfrm>
          <a:prstGeom prst="rect">
            <a:avLst/>
          </a:prstGeom>
          <a:noFill/>
          <a:ln>
            <a:noFill/>
          </a:ln>
        </p:spPr>
        <p:txBody>
          <a:bodyPr anchorCtr="0" anchor="t" bIns="91425" lIns="91425" rIns="91425" tIns="91425"/>
          <a:lstStyle>
            <a:lvl1pPr indent="-228600" lvl="0" marL="342900" marR="0" rtl="0" algn="l">
              <a:spcBef>
                <a:spcPts val="600"/>
              </a:spcBef>
              <a:buClr>
                <a:srgbClr val="4C5858"/>
              </a:buClr>
              <a:buSzPct val="100000"/>
              <a:buFont typeface="Arial"/>
              <a:buChar char="•"/>
              <a:defRPr b="0" i="0" sz="1800" u="none" cap="none" strike="noStrike">
                <a:solidFill>
                  <a:srgbClr val="4C5858"/>
                </a:solidFill>
                <a:latin typeface="Arial"/>
                <a:ea typeface="Arial"/>
                <a:cs typeface="Arial"/>
                <a:sym typeface="Arial"/>
              </a:defRPr>
            </a:lvl1pPr>
            <a:lvl2pPr indent="-184150" lvl="1" marL="74295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2pPr>
            <a:lvl3pPr indent="-139700" lvl="2" marL="11430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3pPr>
            <a:lvl4pPr indent="-152400" lvl="3" marL="16002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4pPr>
            <a:lvl5pPr indent="-152400" lvl="4" marL="20574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74" name="Shape 74"/>
          <p:cNvSpPr txBox="1"/>
          <p:nvPr>
            <p:ph idx="2" type="body"/>
          </p:nvPr>
        </p:nvSpPr>
        <p:spPr>
          <a:xfrm>
            <a:off x="457204" y="1076328"/>
            <a:ext cx="3008313" cy="3518296"/>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0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9pPr>
          </a:lstStyle>
          <a:p/>
        </p:txBody>
      </p:sp>
      <p:sp>
        <p:nvSpPr>
          <p:cNvPr id="75" name="Shape 75"/>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6" name="Shape 76"/>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7" name="Shape 77"/>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8" name="Shape 78"/>
        <p:cNvGrpSpPr/>
        <p:nvPr/>
      </p:nvGrpSpPr>
      <p:grpSpPr>
        <a:xfrm>
          <a:off x="0" y="0"/>
          <a:ext cx="0" cy="0"/>
          <a:chOff x="0" y="0"/>
          <a:chExt cx="0" cy="0"/>
        </a:xfrm>
      </p:grpSpPr>
      <p:sp>
        <p:nvSpPr>
          <p:cNvPr id="79" name="Shape 79"/>
          <p:cNvSpPr txBox="1"/>
          <p:nvPr>
            <p:ph type="title"/>
          </p:nvPr>
        </p:nvSpPr>
        <p:spPr>
          <a:xfrm>
            <a:off x="1792288" y="3600451"/>
            <a:ext cx="5486399" cy="425053"/>
          </a:xfrm>
          <a:prstGeom prst="rect">
            <a:avLst/>
          </a:prstGeom>
          <a:noFill/>
          <a:ln>
            <a:noFill/>
          </a:ln>
        </p:spPr>
        <p:txBody>
          <a:bodyPr anchorCtr="0" anchor="b" bIns="91425" lIns="91425" rIns="91425" tIns="91425"/>
          <a:lstStyle>
            <a:lvl1pPr indent="0" lvl="0" marL="0" marR="0" rtl="0" algn="l">
              <a:spcBef>
                <a:spcPts val="0"/>
              </a:spcBef>
              <a:buClr>
                <a:schemeClr val="accent2"/>
              </a:buClr>
              <a:buFont typeface="Arial"/>
              <a:buNone/>
              <a:defRPr b="1" i="0" sz="20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0" name="Shape 80"/>
          <p:cNvSpPr/>
          <p:nvPr>
            <p:ph idx="2" type="pic"/>
          </p:nvPr>
        </p:nvSpPr>
        <p:spPr>
          <a:xfrm>
            <a:off x="1792288" y="459581"/>
            <a:ext cx="5486399" cy="3086099"/>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32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28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24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20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2000" u="none" cap="none" strike="noStrike">
                <a:solidFill>
                  <a:srgbClr val="4C5858"/>
                </a:solidFill>
                <a:latin typeface="Arial"/>
                <a:ea typeface="Arial"/>
                <a:cs typeface="Arial"/>
                <a:sym typeface="Arial"/>
              </a:defRPr>
            </a:lvl5pPr>
            <a:lvl6pPr indent="0" lvl="5" marL="22860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6pPr>
            <a:lvl7pPr indent="0" lvl="6" marL="27432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7pPr>
            <a:lvl8pPr indent="0" lvl="7" marL="32004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8pPr>
            <a:lvl9pPr indent="0" lvl="8" marL="3657600" marR="0" rtl="0" algn="l">
              <a:spcBef>
                <a:spcPts val="400"/>
              </a:spcBef>
              <a:buClr>
                <a:schemeClr val="dk1"/>
              </a:buClr>
              <a:buFont typeface="Arial"/>
              <a:buNone/>
              <a:defRPr b="0" i="0" sz="2000" u="none" cap="none" strike="noStrike">
                <a:solidFill>
                  <a:schemeClr val="dk1"/>
                </a:solidFill>
                <a:latin typeface="Times New Roman"/>
                <a:ea typeface="Times New Roman"/>
                <a:cs typeface="Times New Roman"/>
                <a:sym typeface="Times New Roman"/>
              </a:defRPr>
            </a:lvl9pPr>
          </a:lstStyle>
          <a:p/>
        </p:txBody>
      </p:sp>
      <p:sp>
        <p:nvSpPr>
          <p:cNvPr id="81" name="Shape 81"/>
          <p:cNvSpPr txBox="1"/>
          <p:nvPr>
            <p:ph idx="1" type="body"/>
          </p:nvPr>
        </p:nvSpPr>
        <p:spPr>
          <a:xfrm>
            <a:off x="1792288" y="4025505"/>
            <a:ext cx="5486399" cy="603647"/>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0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900" u="none" cap="none" strike="noStrike">
                <a:solidFill>
                  <a:srgbClr val="4C5858"/>
                </a:solidFill>
                <a:latin typeface="Arial"/>
                <a:ea typeface="Arial"/>
                <a:cs typeface="Arial"/>
                <a:sym typeface="Arial"/>
              </a:defRPr>
            </a:lvl5pPr>
            <a:lvl6pPr indent="0" lvl="5" marL="22860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6pPr>
            <a:lvl7pPr indent="0" lvl="6" marL="27432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7pPr>
            <a:lvl8pPr indent="0" lvl="7" marL="32004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8pPr>
            <a:lvl9pPr indent="0" lvl="8" marL="3657600" marR="0" rtl="0" algn="l">
              <a:spcBef>
                <a:spcPts val="180"/>
              </a:spcBef>
              <a:buClr>
                <a:schemeClr val="dk1"/>
              </a:buClr>
              <a:buFont typeface="Arial"/>
              <a:buNone/>
              <a:defRPr b="0" i="0" sz="900" u="none" cap="none" strike="noStrike">
                <a:solidFill>
                  <a:schemeClr val="dk1"/>
                </a:solidFill>
                <a:latin typeface="Times New Roman"/>
                <a:ea typeface="Times New Roman"/>
                <a:cs typeface="Times New Roman"/>
                <a:sym typeface="Times New Roman"/>
              </a:defRPr>
            </a:lvl9pPr>
          </a:lstStyle>
          <a:p/>
        </p:txBody>
      </p:sp>
      <p:sp>
        <p:nvSpPr>
          <p:cNvPr id="82" name="Shape 82"/>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3" name="Shape 83"/>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4" name="Shape 84"/>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5" name="Shape 85"/>
        <p:cNvGrpSpPr/>
        <p:nvPr/>
      </p:nvGrpSpPr>
      <p:grpSpPr>
        <a:xfrm>
          <a:off x="0" y="0"/>
          <a:ext cx="0" cy="0"/>
          <a:chOff x="0" y="0"/>
          <a:chExt cx="0" cy="0"/>
        </a:xfrm>
      </p:grpSpPr>
      <p:sp>
        <p:nvSpPr>
          <p:cNvPr id="86" name="Shape 86"/>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7" name="Shape 87"/>
          <p:cNvSpPr txBox="1"/>
          <p:nvPr>
            <p:ph idx="1" type="body"/>
          </p:nvPr>
        </p:nvSpPr>
        <p:spPr>
          <a:xfrm rot="5400000">
            <a:off x="2971800" y="-1314449"/>
            <a:ext cx="3200398" cy="8229600"/>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88" name="Shape 88"/>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89" name="Shape 89"/>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90" name="Shape 90"/>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91" name="Shape 91"/>
        <p:cNvGrpSpPr/>
        <p:nvPr/>
      </p:nvGrpSpPr>
      <p:grpSpPr>
        <a:xfrm>
          <a:off x="0" y="0"/>
          <a:ext cx="0" cy="0"/>
          <a:chOff x="0" y="0"/>
          <a:chExt cx="0" cy="0"/>
        </a:xfrm>
      </p:grpSpPr>
      <p:sp>
        <p:nvSpPr>
          <p:cNvPr id="92" name="Shape 92"/>
          <p:cNvSpPr txBox="1"/>
          <p:nvPr>
            <p:ph type="title"/>
          </p:nvPr>
        </p:nvSpPr>
        <p:spPr>
          <a:xfrm rot="5400000">
            <a:off x="6012655" y="771527"/>
            <a:ext cx="3290888" cy="205740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93" name="Shape 93"/>
          <p:cNvSpPr txBox="1"/>
          <p:nvPr>
            <p:ph idx="1" type="body"/>
          </p:nvPr>
        </p:nvSpPr>
        <p:spPr>
          <a:xfrm rot="5400000">
            <a:off x="1821656" y="-1209672"/>
            <a:ext cx="3290888" cy="6019799"/>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94" name="Shape 94"/>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95" name="Shape 95"/>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96" name="Shape 96"/>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lank">
    <p:spTree>
      <p:nvGrpSpPr>
        <p:cNvPr id="21" name="Shape 21"/>
        <p:cNvGrpSpPr/>
        <p:nvPr/>
      </p:nvGrpSpPr>
      <p:grpSpPr>
        <a:xfrm>
          <a:off x="0" y="0"/>
          <a:ext cx="0" cy="0"/>
          <a:chOff x="0" y="0"/>
          <a:chExt cx="0" cy="0"/>
        </a:xfrm>
      </p:grpSpPr>
      <p:sp>
        <p:nvSpPr>
          <p:cNvPr id="22" name="Shape 22"/>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3" name="Shape 23"/>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4" name="Shape 24"/>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pic>
        <p:nvPicPr>
          <p:cNvPr id="25" name="Shape 25"/>
          <p:cNvPicPr preferRelativeResize="0"/>
          <p:nvPr/>
        </p:nvPicPr>
        <p:blipFill rotWithShape="1">
          <a:blip r:embed="rId2">
            <a:alphaModFix/>
          </a:blip>
          <a:srcRect b="0" l="0" r="0" t="0"/>
          <a:stretch/>
        </p:blipFill>
        <p:spPr>
          <a:xfrm>
            <a:off x="8050110" y="4476750"/>
            <a:ext cx="941488" cy="51215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Title">
    <p:spTree>
      <p:nvGrpSpPr>
        <p:cNvPr id="26" name="Shape 26"/>
        <p:cNvGrpSpPr/>
        <p:nvPr/>
      </p:nvGrpSpPr>
      <p:grpSpPr>
        <a:xfrm>
          <a:off x="0" y="0"/>
          <a:ext cx="0" cy="0"/>
          <a:chOff x="0" y="0"/>
          <a:chExt cx="0" cy="0"/>
        </a:xfrm>
      </p:grpSpPr>
      <p:sp>
        <p:nvSpPr>
          <p:cNvPr id="27" name="Shape 27"/>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8" name="Shape 28"/>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29" name="Shape 29"/>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0" name="Shape 30"/>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 Content">
    <p:spTree>
      <p:nvGrpSpPr>
        <p:cNvPr id="31" name="Shape 31"/>
        <p:cNvGrpSpPr/>
        <p:nvPr/>
      </p:nvGrpSpPr>
      <p:grpSpPr>
        <a:xfrm>
          <a:off x="0" y="0"/>
          <a:ext cx="0" cy="0"/>
          <a:chOff x="0" y="0"/>
          <a:chExt cx="0" cy="0"/>
        </a:xfrm>
      </p:grpSpPr>
      <p:sp>
        <p:nvSpPr>
          <p:cNvPr id="32" name="Shape 32"/>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457200" y="1200150"/>
            <a:ext cx="8229600" cy="3200398"/>
          </a:xfrm>
          <a:prstGeom prst="rect">
            <a:avLst/>
          </a:prstGeom>
          <a:noFill/>
          <a:ln>
            <a:noFill/>
          </a:ln>
        </p:spPr>
        <p:txBody>
          <a:bodyPr anchorCtr="0" anchor="t" bIns="91425" lIns="91425" rIns="91425" tIns="91425"/>
          <a:lstStyle>
            <a:lvl1pPr indent="0" lvl="0" marL="0" marR="0" rtl="0" algn="l">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34" name="Shape 34"/>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5" name="Shape 35"/>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36" name="Shape 36"/>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Divider">
    <p:spTree>
      <p:nvGrpSpPr>
        <p:cNvPr id="37" name="Shape 37"/>
        <p:cNvGrpSpPr/>
        <p:nvPr/>
      </p:nvGrpSpPr>
      <p:grpSpPr>
        <a:xfrm>
          <a:off x="0" y="0"/>
          <a:ext cx="0" cy="0"/>
          <a:chOff x="0" y="0"/>
          <a:chExt cx="0" cy="0"/>
        </a:xfrm>
      </p:grpSpPr>
      <p:pic>
        <p:nvPicPr>
          <p:cNvPr id="38" name="Shape 38"/>
          <p:cNvPicPr preferRelativeResize="0"/>
          <p:nvPr/>
        </p:nvPicPr>
        <p:blipFill rotWithShape="1">
          <a:blip r:embed="rId2">
            <a:alphaModFix/>
          </a:blip>
          <a:srcRect b="0" l="0" r="0" t="0"/>
          <a:stretch/>
        </p:blipFill>
        <p:spPr>
          <a:xfrm>
            <a:off x="0" y="0"/>
            <a:ext cx="9144000" cy="5127562"/>
          </a:xfrm>
          <a:prstGeom prst="rect">
            <a:avLst/>
          </a:prstGeom>
          <a:noFill/>
          <a:ln>
            <a:noFill/>
          </a:ln>
        </p:spPr>
      </p:pic>
      <p:sp>
        <p:nvSpPr>
          <p:cNvPr id="39" name="Shape 39"/>
          <p:cNvSpPr txBox="1"/>
          <p:nvPr>
            <p:ph type="title"/>
          </p:nvPr>
        </p:nvSpPr>
        <p:spPr>
          <a:xfrm>
            <a:off x="457200" y="1780033"/>
            <a:ext cx="8229600" cy="857250"/>
          </a:xfrm>
          <a:prstGeom prst="rect">
            <a:avLst/>
          </a:prstGeom>
          <a:noFill/>
          <a:ln>
            <a:noFill/>
          </a:ln>
        </p:spPr>
        <p:txBody>
          <a:bodyPr anchorCtr="0" anchor="ctr" bIns="91425" lIns="91425" rIns="91425" tIns="91425"/>
          <a:lstStyle>
            <a:lvl1pPr indent="0" lvl="0" marL="0" marR="0" rtl="0" algn="ctr">
              <a:spcBef>
                <a:spcPts val="0"/>
              </a:spcBef>
              <a:buClr>
                <a:schemeClr val="lt1"/>
              </a:buClr>
              <a:buFont typeface="Arial"/>
              <a:buNone/>
              <a:defRPr b="0" i="0" sz="3200" u="none" cap="none" strike="noStrike">
                <a:solidFill>
                  <a:schemeClr val="lt1"/>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p:cNvSpPr txBox="1"/>
          <p:nvPr>
            <p:ph idx="1" type="body"/>
          </p:nvPr>
        </p:nvSpPr>
        <p:spPr>
          <a:xfrm>
            <a:off x="467543" y="2788146"/>
            <a:ext cx="8225526" cy="647700"/>
          </a:xfrm>
          <a:prstGeom prst="rect">
            <a:avLst/>
          </a:prstGeom>
          <a:noFill/>
          <a:ln>
            <a:noFill/>
          </a:ln>
        </p:spPr>
        <p:txBody>
          <a:bodyPr anchorCtr="0" anchor="t" bIns="91425" lIns="91425" rIns="91425" tIns="91425"/>
          <a:lstStyle>
            <a:lvl1pPr indent="0" lvl="0" marL="0" marR="0" rtl="0" algn="ctr">
              <a:spcBef>
                <a:spcPts val="600"/>
              </a:spcBef>
              <a:buClr>
                <a:srgbClr val="FFFFFF"/>
              </a:buClr>
              <a:buFont typeface="Arial"/>
              <a:buNone/>
              <a:defRPr b="0" i="0" sz="1400" u="none" cap="none" strike="noStrike">
                <a:solidFill>
                  <a:srgbClr val="FFFFFF"/>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pic>
        <p:nvPicPr>
          <p:cNvPr id="41" name="Shape 41"/>
          <p:cNvPicPr preferRelativeResize="0"/>
          <p:nvPr/>
        </p:nvPicPr>
        <p:blipFill rotWithShape="1">
          <a:blip r:embed="rId3">
            <a:alphaModFix/>
          </a:blip>
          <a:srcRect b="0" l="0" r="0" t="0"/>
          <a:stretch/>
        </p:blipFill>
        <p:spPr>
          <a:xfrm>
            <a:off x="3543300" y="330422"/>
            <a:ext cx="2057400" cy="111918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Picture">
    <p:spTree>
      <p:nvGrpSpPr>
        <p:cNvPr id="42" name="Shape 42"/>
        <p:cNvGrpSpPr/>
        <p:nvPr/>
      </p:nvGrpSpPr>
      <p:grpSpPr>
        <a:xfrm>
          <a:off x="0" y="0"/>
          <a:ext cx="0" cy="0"/>
          <a:chOff x="0" y="0"/>
          <a:chExt cx="0" cy="0"/>
        </a:xfrm>
      </p:grpSpPr>
      <p:sp>
        <p:nvSpPr>
          <p:cNvPr id="43" name="Shape 43"/>
          <p:cNvSpPr/>
          <p:nvPr>
            <p:ph idx="2" type="pic"/>
          </p:nvPr>
        </p:nvSpPr>
        <p:spPr>
          <a:xfrm>
            <a:off x="0" y="0"/>
            <a:ext cx="9144000" cy="5143499"/>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1">
    <p:spTree>
      <p:nvGrpSpPr>
        <p:cNvPr id="44" name="Shape 44"/>
        <p:cNvGrpSpPr/>
        <p:nvPr/>
      </p:nvGrpSpPr>
      <p:grpSpPr>
        <a:xfrm>
          <a:off x="0" y="0"/>
          <a:ext cx="0" cy="0"/>
          <a:chOff x="0" y="0"/>
          <a:chExt cx="0" cy="0"/>
        </a:xfrm>
      </p:grpSpPr>
      <p:sp>
        <p:nvSpPr>
          <p:cNvPr id="45" name="Shape 45"/>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6" name="Shape 46"/>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7" name="Shape 47"/>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48" name="Shape 48"/>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49" name="Shape 49"/>
          <p:cNvSpPr/>
          <p:nvPr/>
        </p:nvSpPr>
        <p:spPr>
          <a:xfrm>
            <a:off x="6217919" y="1110425"/>
            <a:ext cx="2926079" cy="2918626"/>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50" name="Shape 50"/>
          <p:cNvSpPr/>
          <p:nvPr>
            <p:ph idx="2" type="pic"/>
          </p:nvPr>
        </p:nvSpPr>
        <p:spPr>
          <a:xfrm>
            <a:off x="0" y="1110425"/>
            <a:ext cx="6228183" cy="2922645"/>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51" name="Shape 51"/>
          <p:cNvSpPr txBox="1"/>
          <p:nvPr>
            <p:ph idx="1" type="body"/>
          </p:nvPr>
        </p:nvSpPr>
        <p:spPr>
          <a:xfrm>
            <a:off x="6420796" y="1419621"/>
            <a:ext cx="2520328" cy="358775"/>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52" name="Shape 52"/>
          <p:cNvSpPr txBox="1"/>
          <p:nvPr>
            <p:ph idx="3" type="body"/>
          </p:nvPr>
        </p:nvSpPr>
        <p:spPr>
          <a:xfrm>
            <a:off x="6420819" y="1923677"/>
            <a:ext cx="2520279" cy="18716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Image + Caption 2">
    <p:spTree>
      <p:nvGrpSpPr>
        <p:cNvPr id="53" name="Shape 53"/>
        <p:cNvGrpSpPr/>
        <p:nvPr/>
      </p:nvGrpSpPr>
      <p:grpSpPr>
        <a:xfrm>
          <a:off x="0" y="0"/>
          <a:ext cx="0" cy="0"/>
          <a:chOff x="0" y="0"/>
          <a:chExt cx="0" cy="0"/>
        </a:xfrm>
      </p:grpSpPr>
      <p:sp>
        <p:nvSpPr>
          <p:cNvPr id="54" name="Shape 54"/>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5" name="Shape 55"/>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6" name="Shape 56"/>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57" name="Shape 57"/>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58" name="Shape 58"/>
          <p:cNvSpPr/>
          <p:nvPr/>
        </p:nvSpPr>
        <p:spPr>
          <a:xfrm>
            <a:off x="0" y="1110425"/>
            <a:ext cx="6236208" cy="2918626"/>
          </a:xfrm>
          <a:prstGeom prst="rect">
            <a:avLst/>
          </a:prstGeom>
          <a:solidFill>
            <a:schemeClr val="accent2"/>
          </a:solidFill>
          <a:ln>
            <a:noFill/>
          </a:ln>
        </p:spPr>
        <p:txBody>
          <a:bodyPr anchorCtr="0" anchor="ctr" bIns="45700" lIns="91425" rIns="91425" tIns="45700">
            <a:noAutofit/>
          </a:bodyPr>
          <a:lstStyle/>
          <a:p>
            <a:pPr indent="0" lvl="0" marL="0" marR="0" rtl="0" algn="ctr">
              <a:spcBef>
                <a:spcPts val="0"/>
              </a:spcBef>
              <a:buNone/>
            </a:pPr>
            <a:r>
              <a:t/>
            </a:r>
            <a:endParaRPr b="0" i="0" sz="1800" u="none" cap="none" strike="noStrike">
              <a:solidFill>
                <a:schemeClr val="lt1"/>
              </a:solidFill>
              <a:latin typeface="Times New Roman"/>
              <a:ea typeface="Times New Roman"/>
              <a:cs typeface="Times New Roman"/>
              <a:sym typeface="Times New Roman"/>
            </a:endParaRPr>
          </a:p>
        </p:txBody>
      </p:sp>
      <p:sp>
        <p:nvSpPr>
          <p:cNvPr id="59" name="Shape 59"/>
          <p:cNvSpPr/>
          <p:nvPr>
            <p:ph idx="2" type="pic"/>
          </p:nvPr>
        </p:nvSpPr>
        <p:spPr>
          <a:xfrm>
            <a:off x="6217919" y="1110425"/>
            <a:ext cx="2926079" cy="2922645"/>
          </a:xfrm>
          <a:prstGeom prst="rect">
            <a:avLst/>
          </a:prstGeom>
          <a:solidFill>
            <a:srgbClr val="BFBFBF"/>
          </a:solidFill>
          <a:ln>
            <a:noFill/>
          </a:ln>
        </p:spPr>
        <p:txBody>
          <a:bodyPr anchorCtr="0" anchor="t" bIns="91425" lIns="91425" rIns="91425" tIns="91425"/>
          <a:lstStyle>
            <a:lvl1pPr indent="0" lvl="0" marL="0" marR="0" rtl="0" algn="ctr">
              <a:spcBef>
                <a:spcPts val="600"/>
              </a:spcBef>
              <a:buClr>
                <a:srgbClr val="4C5858"/>
              </a:buClr>
              <a:buFont typeface="Arial"/>
              <a:buNone/>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0" name="Shape 60"/>
          <p:cNvSpPr txBox="1"/>
          <p:nvPr>
            <p:ph idx="1" type="body"/>
          </p:nvPr>
        </p:nvSpPr>
        <p:spPr>
          <a:xfrm>
            <a:off x="457200" y="1419621"/>
            <a:ext cx="5267029" cy="358775"/>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2000" u="none" cap="none" strike="noStrike">
                <a:solidFill>
                  <a:schemeClr val="lt1"/>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61" name="Shape 61"/>
          <p:cNvSpPr txBox="1"/>
          <p:nvPr>
            <p:ph idx="3" type="body"/>
          </p:nvPr>
        </p:nvSpPr>
        <p:spPr>
          <a:xfrm>
            <a:off x="457200" y="1923677"/>
            <a:ext cx="5266927" cy="1871662"/>
          </a:xfrm>
          <a:prstGeom prst="rect">
            <a:avLst/>
          </a:prstGeom>
          <a:noFill/>
          <a:ln>
            <a:noFill/>
          </a:ln>
        </p:spPr>
        <p:txBody>
          <a:bodyPr anchorCtr="0" anchor="t" bIns="91425" lIns="91425" rIns="91425" tIns="91425"/>
          <a:lstStyle>
            <a:lvl1pPr indent="0" lvl="0" marL="0" marR="0" rtl="0" algn="l">
              <a:spcBef>
                <a:spcPts val="600"/>
              </a:spcBef>
              <a:buClr>
                <a:schemeClr val="lt1"/>
              </a:buClr>
              <a:buFont typeface="Arial"/>
              <a:buNone/>
              <a:defRPr b="0" i="0" sz="1000" u="none" cap="none" strike="noStrike">
                <a:solidFill>
                  <a:schemeClr val="lt1"/>
                </a:solidFill>
                <a:latin typeface="Arial"/>
                <a:ea typeface="Arial"/>
                <a:cs typeface="Arial"/>
                <a:sym typeface="Arial"/>
              </a:defRPr>
            </a:lvl1pPr>
            <a:lvl2pPr indent="0" lvl="1" marL="457200" marR="0" rtl="0" algn="l">
              <a:spcBef>
                <a:spcPts val="600"/>
              </a:spcBef>
              <a:buClr>
                <a:srgbClr val="4C5858"/>
              </a:buClr>
              <a:buFont typeface="Arial"/>
              <a:buNone/>
              <a:defRPr b="0" i="0" sz="12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0" i="0" sz="11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62" name="Shape 62"/>
        <p:cNvGrpSpPr/>
        <p:nvPr/>
      </p:nvGrpSpPr>
      <p:grpSpPr>
        <a:xfrm>
          <a:off x="0" y="0"/>
          <a:ext cx="0" cy="0"/>
          <a:chOff x="0" y="0"/>
          <a:chExt cx="0" cy="0"/>
        </a:xfrm>
      </p:grpSpPr>
      <p:sp>
        <p:nvSpPr>
          <p:cNvPr id="63" name="Shape 63"/>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4" name="Shape 64"/>
          <p:cNvSpPr txBox="1"/>
          <p:nvPr>
            <p:ph idx="1" type="body"/>
          </p:nvPr>
        </p:nvSpPr>
        <p:spPr>
          <a:xfrm>
            <a:off x="457200" y="1151334"/>
            <a:ext cx="4040187" cy="479821"/>
          </a:xfrm>
          <a:prstGeom prst="rect">
            <a:avLst/>
          </a:prstGeom>
          <a:noFill/>
          <a:ln>
            <a:noFill/>
          </a:ln>
        </p:spPr>
        <p:txBody>
          <a:bodyPr anchorCtr="0" anchor="b" bIns="91425" lIns="91425" rIns="91425" tIns="91425"/>
          <a:lstStyle>
            <a:lvl1pPr indent="0" lvl="0" marL="0" marR="0" rtl="0" algn="l">
              <a:spcBef>
                <a:spcPts val="600"/>
              </a:spcBef>
              <a:buClr>
                <a:srgbClr val="4C5858"/>
              </a:buClr>
              <a:buFont typeface="Arial"/>
              <a:buNone/>
              <a:defRPr b="0" i="0" sz="16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1" i="0" sz="20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1" i="0" sz="18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65" name="Shape 65"/>
          <p:cNvSpPr txBox="1"/>
          <p:nvPr>
            <p:ph idx="2" type="body"/>
          </p:nvPr>
        </p:nvSpPr>
        <p:spPr>
          <a:xfrm>
            <a:off x="457200" y="1631155"/>
            <a:ext cx="4040187" cy="2963465"/>
          </a:xfrm>
          <a:prstGeom prst="rect">
            <a:avLst/>
          </a:prstGeom>
          <a:noFill/>
          <a:ln>
            <a:noFill/>
          </a:ln>
        </p:spPr>
        <p:txBody>
          <a:bodyPr anchorCtr="0" anchor="t" bIns="91425" lIns="91425" rIns="91425" tIns="91425"/>
          <a:lstStyle>
            <a:lvl1pPr indent="-241300" lvl="0" marL="34290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1pPr>
            <a:lvl2pPr indent="-196850" lvl="1" marL="74295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2pPr>
            <a:lvl3pPr indent="-152400" lvl="2" marL="11430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3pPr>
            <a:lvl4pPr indent="-158750" lvl="3" marL="16002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4pPr>
            <a:lvl5pPr indent="-158750" lvl="4" marL="20574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66" name="Shape 66"/>
          <p:cNvSpPr txBox="1"/>
          <p:nvPr>
            <p:ph idx="3" type="body"/>
          </p:nvPr>
        </p:nvSpPr>
        <p:spPr>
          <a:xfrm>
            <a:off x="4645030" y="1151334"/>
            <a:ext cx="4041774" cy="479821"/>
          </a:xfrm>
          <a:prstGeom prst="rect">
            <a:avLst/>
          </a:prstGeom>
          <a:noFill/>
          <a:ln>
            <a:noFill/>
          </a:ln>
        </p:spPr>
        <p:txBody>
          <a:bodyPr anchorCtr="0" anchor="b" bIns="91425" lIns="91425" rIns="91425" tIns="91425"/>
          <a:lstStyle>
            <a:lvl1pPr indent="0" lvl="0" marL="0" marR="0" rtl="0" algn="l">
              <a:spcBef>
                <a:spcPts val="600"/>
              </a:spcBef>
              <a:buClr>
                <a:srgbClr val="4C5858"/>
              </a:buClr>
              <a:buFont typeface="Arial"/>
              <a:buNone/>
              <a:defRPr b="0" i="0" sz="1600" u="none" cap="none" strike="noStrike">
                <a:solidFill>
                  <a:srgbClr val="4C5858"/>
                </a:solidFill>
                <a:latin typeface="Arial"/>
                <a:ea typeface="Arial"/>
                <a:cs typeface="Arial"/>
                <a:sym typeface="Arial"/>
              </a:defRPr>
            </a:lvl1pPr>
            <a:lvl2pPr indent="0" lvl="1" marL="457200" marR="0" rtl="0" algn="l">
              <a:spcBef>
                <a:spcPts val="600"/>
              </a:spcBef>
              <a:buClr>
                <a:srgbClr val="4C5858"/>
              </a:buClr>
              <a:buFont typeface="Arial"/>
              <a:buNone/>
              <a:defRPr b="1" i="0" sz="2000" u="none" cap="none" strike="noStrike">
                <a:solidFill>
                  <a:srgbClr val="4C5858"/>
                </a:solidFill>
                <a:latin typeface="Arial"/>
                <a:ea typeface="Arial"/>
                <a:cs typeface="Arial"/>
                <a:sym typeface="Arial"/>
              </a:defRPr>
            </a:lvl2pPr>
            <a:lvl3pPr indent="0" lvl="2" marL="914400" marR="0" rtl="0" algn="l">
              <a:spcBef>
                <a:spcPts val="600"/>
              </a:spcBef>
              <a:buClr>
                <a:srgbClr val="4C5858"/>
              </a:buClr>
              <a:buFont typeface="Arial"/>
              <a:buNone/>
              <a:defRPr b="1" i="0" sz="1800" u="none" cap="none" strike="noStrike">
                <a:solidFill>
                  <a:srgbClr val="4C5858"/>
                </a:solidFill>
                <a:latin typeface="Arial"/>
                <a:ea typeface="Arial"/>
                <a:cs typeface="Arial"/>
                <a:sym typeface="Arial"/>
              </a:defRPr>
            </a:lvl3pPr>
            <a:lvl4pPr indent="0" lvl="3" marL="13716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4pPr>
            <a:lvl5pPr indent="0" lvl="4" marL="1828800" marR="0" rtl="0" algn="l">
              <a:spcBef>
                <a:spcPts val="600"/>
              </a:spcBef>
              <a:buClr>
                <a:srgbClr val="4C5858"/>
              </a:buClr>
              <a:buFont typeface="Arial"/>
              <a:buNone/>
              <a:defRPr b="1" i="0" sz="1600" u="none" cap="none" strike="noStrike">
                <a:solidFill>
                  <a:srgbClr val="4C5858"/>
                </a:solidFill>
                <a:latin typeface="Arial"/>
                <a:ea typeface="Arial"/>
                <a:cs typeface="Arial"/>
                <a:sym typeface="Arial"/>
              </a:defRPr>
            </a:lvl5pPr>
            <a:lvl6pPr indent="0" lvl="5" marL="22860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6pPr>
            <a:lvl7pPr indent="0" lvl="6" marL="27432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7pPr>
            <a:lvl8pPr indent="0" lvl="7" marL="32004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8pPr>
            <a:lvl9pPr indent="0" lvl="8" marL="3657600" marR="0" rtl="0" algn="l">
              <a:spcBef>
                <a:spcPts val="320"/>
              </a:spcBef>
              <a:buClr>
                <a:schemeClr val="dk1"/>
              </a:buClr>
              <a:buFont typeface="Arial"/>
              <a:buNone/>
              <a:defRPr b="1" i="0" sz="1600" u="none" cap="none" strike="noStrike">
                <a:solidFill>
                  <a:schemeClr val="dk1"/>
                </a:solidFill>
                <a:latin typeface="Times New Roman"/>
                <a:ea typeface="Times New Roman"/>
                <a:cs typeface="Times New Roman"/>
                <a:sym typeface="Times New Roman"/>
              </a:defRPr>
            </a:lvl9pPr>
          </a:lstStyle>
          <a:p/>
        </p:txBody>
      </p:sp>
      <p:sp>
        <p:nvSpPr>
          <p:cNvPr id="67" name="Shape 67"/>
          <p:cNvSpPr txBox="1"/>
          <p:nvPr>
            <p:ph idx="4" type="body"/>
          </p:nvPr>
        </p:nvSpPr>
        <p:spPr>
          <a:xfrm>
            <a:off x="4645030" y="1631155"/>
            <a:ext cx="4041774" cy="2963465"/>
          </a:xfrm>
          <a:prstGeom prst="rect">
            <a:avLst/>
          </a:prstGeom>
          <a:noFill/>
          <a:ln>
            <a:noFill/>
          </a:ln>
        </p:spPr>
        <p:txBody>
          <a:bodyPr anchorCtr="0" anchor="t" bIns="91425" lIns="91425" rIns="91425" tIns="91425"/>
          <a:lstStyle>
            <a:lvl1pPr indent="-241300" lvl="0" marL="342900" marR="0" rtl="0" algn="l">
              <a:spcBef>
                <a:spcPts val="600"/>
              </a:spcBef>
              <a:buClr>
                <a:srgbClr val="4C5858"/>
              </a:buClr>
              <a:buSzPct val="100000"/>
              <a:buFont typeface="Arial"/>
              <a:buChar char="•"/>
              <a:defRPr b="0" i="0" sz="1600" u="none" cap="none" strike="noStrike">
                <a:solidFill>
                  <a:srgbClr val="4C5858"/>
                </a:solidFill>
                <a:latin typeface="Arial"/>
                <a:ea typeface="Arial"/>
                <a:cs typeface="Arial"/>
                <a:sym typeface="Arial"/>
              </a:defRPr>
            </a:lvl1pPr>
            <a:lvl2pPr indent="-196850" lvl="1" marL="74295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2pPr>
            <a:lvl3pPr indent="-152400" lvl="2" marL="114300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3pPr>
            <a:lvl4pPr indent="-158750" lvl="3" marL="16002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4pPr>
            <a:lvl5pPr indent="-158750" lvl="4" marL="20574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5pPr>
            <a:lvl6pPr indent="-127000" lvl="5" marL="25146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6pPr>
            <a:lvl7pPr indent="-127000" lvl="6" marL="29718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7pPr>
            <a:lvl8pPr indent="-127000" lvl="7" marL="34290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8pPr>
            <a:lvl9pPr indent="-127000" lvl="8" marL="3886200" marR="0" rtl="0" algn="l">
              <a:spcBef>
                <a:spcPts val="320"/>
              </a:spcBef>
              <a:buClr>
                <a:schemeClr val="dk1"/>
              </a:buClr>
              <a:buSzPct val="100000"/>
              <a:buFont typeface="Arial"/>
              <a:buChar char="•"/>
              <a:defRPr b="0" i="0" sz="1600" u="none" cap="none" strike="noStrike">
                <a:solidFill>
                  <a:schemeClr val="dk1"/>
                </a:solidFill>
                <a:latin typeface="Times New Roman"/>
                <a:ea typeface="Times New Roman"/>
                <a:cs typeface="Times New Roman"/>
                <a:sym typeface="Times New Roman"/>
              </a:defRPr>
            </a:lvl9pPr>
          </a:lstStyle>
          <a:p/>
        </p:txBody>
      </p:sp>
      <p:sp>
        <p:nvSpPr>
          <p:cNvPr id="68" name="Shape 68"/>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69" name="Shape 69"/>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70" name="Shape 70"/>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0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205979"/>
            <a:ext cx="8229600" cy="857250"/>
          </a:xfrm>
          <a:prstGeom prst="rect">
            <a:avLst/>
          </a:prstGeom>
          <a:noFill/>
          <a:ln>
            <a:noFill/>
          </a:ln>
        </p:spPr>
        <p:txBody>
          <a:bodyPr anchorCtr="0" anchor="ctr" bIns="91425" lIns="91425" rIns="91425" tIns="91425"/>
          <a:lstStyle>
            <a:lvl1pPr indent="0" lvl="0" marL="0" marR="0" rtl="0" algn="l">
              <a:spcBef>
                <a:spcPts val="0"/>
              </a:spcBef>
              <a:buClr>
                <a:schemeClr val="accent2"/>
              </a:buClr>
              <a:buFont typeface="Arial"/>
              <a:buNone/>
              <a:defRPr b="0" i="0" sz="3200" u="none" cap="none" strike="noStrike">
                <a:solidFill>
                  <a:schemeClr val="accent2"/>
                </a:solidFill>
                <a:latin typeface="Arial"/>
                <a:ea typeface="Arial"/>
                <a:cs typeface="Arial"/>
                <a:sym typeface="Arial"/>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457200" y="1200150"/>
            <a:ext cx="8229600" cy="3200398"/>
          </a:xfrm>
          <a:prstGeom prst="rect">
            <a:avLst/>
          </a:prstGeom>
          <a:noFill/>
          <a:ln>
            <a:noFill/>
          </a:ln>
        </p:spPr>
        <p:txBody>
          <a:bodyPr anchorCtr="0" anchor="t" bIns="91425" lIns="91425" rIns="91425" tIns="91425"/>
          <a:lstStyle>
            <a:lvl1pPr indent="-254000" lvl="0" marL="342900" marR="0" rtl="0" algn="l">
              <a:spcBef>
                <a:spcPts val="600"/>
              </a:spcBef>
              <a:buClr>
                <a:srgbClr val="4C5858"/>
              </a:buClr>
              <a:buSzPct val="100000"/>
              <a:buFont typeface="Arial"/>
              <a:buChar char="•"/>
              <a:defRPr b="0" i="0" sz="1400" u="none" cap="none" strike="noStrike">
                <a:solidFill>
                  <a:srgbClr val="4C5858"/>
                </a:solidFill>
                <a:latin typeface="Arial"/>
                <a:ea typeface="Arial"/>
                <a:cs typeface="Arial"/>
                <a:sym typeface="Arial"/>
              </a:defRPr>
            </a:lvl1pPr>
            <a:lvl2pPr indent="-209550" lvl="1" marL="742950" marR="0" rtl="0" algn="l">
              <a:spcBef>
                <a:spcPts val="600"/>
              </a:spcBef>
              <a:buClr>
                <a:srgbClr val="4C5858"/>
              </a:buClr>
              <a:buSzPct val="100000"/>
              <a:buFont typeface="Arial"/>
              <a:buChar char="–"/>
              <a:defRPr b="0" i="0" sz="1200" u="none" cap="none" strike="noStrike">
                <a:solidFill>
                  <a:srgbClr val="4C5858"/>
                </a:solidFill>
                <a:latin typeface="Arial"/>
                <a:ea typeface="Arial"/>
                <a:cs typeface="Arial"/>
                <a:sym typeface="Arial"/>
              </a:defRPr>
            </a:lvl2pPr>
            <a:lvl3pPr indent="-158750" lvl="2" marL="1143000" marR="0" rtl="0" algn="l">
              <a:spcBef>
                <a:spcPts val="600"/>
              </a:spcBef>
              <a:buClr>
                <a:srgbClr val="4C5858"/>
              </a:buClr>
              <a:buSzPct val="100000"/>
              <a:buFont typeface="Arial"/>
              <a:buChar char="•"/>
              <a:defRPr b="0" i="0" sz="1100" u="none" cap="none" strike="noStrike">
                <a:solidFill>
                  <a:srgbClr val="4C5858"/>
                </a:solidFill>
                <a:latin typeface="Arial"/>
                <a:ea typeface="Arial"/>
                <a:cs typeface="Arial"/>
                <a:sym typeface="Arial"/>
              </a:defRPr>
            </a:lvl3pPr>
            <a:lvl4pPr indent="-161925" lvl="3" marL="16002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4pPr>
            <a:lvl5pPr indent="-161925" lvl="4" marL="2057400" marR="0" rtl="0" algn="l">
              <a:spcBef>
                <a:spcPts val="600"/>
              </a:spcBef>
              <a:buClr>
                <a:srgbClr val="4C5858"/>
              </a:buClr>
              <a:buSzPct val="95454"/>
              <a:buFont typeface="Arial"/>
              <a:buChar char="»"/>
              <a:defRPr b="0" i="0" sz="1050" u="none" cap="none" strike="noStrike">
                <a:solidFill>
                  <a:srgbClr val="4C5858"/>
                </a:solidFill>
                <a:latin typeface="Arial"/>
                <a:ea typeface="Arial"/>
                <a:cs typeface="Arial"/>
                <a:sym typeface="Arial"/>
              </a:defRPr>
            </a:lvl5pPr>
            <a:lvl6pPr indent="-101600" lvl="5" marL="25146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6pPr>
            <a:lvl7pPr indent="-101600" lvl="6" marL="29718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7pPr>
            <a:lvl8pPr indent="-101600" lvl="7" marL="34290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8pPr>
            <a:lvl9pPr indent="-101600" lvl="8" marL="3886200" marR="0" rtl="0" algn="l">
              <a:spcBef>
                <a:spcPts val="400"/>
              </a:spcBef>
              <a:buClr>
                <a:schemeClr val="dk1"/>
              </a:buClr>
              <a:buSzPct val="100000"/>
              <a:buFont typeface="Arial"/>
              <a:buChar char="•"/>
              <a:defRPr b="0" i="0" sz="2000" u="none" cap="none" strike="noStrike">
                <a:solidFill>
                  <a:schemeClr val="dk1"/>
                </a:solidFill>
                <a:latin typeface="Times New Roman"/>
                <a:ea typeface="Times New Roman"/>
                <a:cs typeface="Times New Roman"/>
                <a:sym typeface="Times New Roman"/>
              </a:defRPr>
            </a:lvl9pPr>
          </a:lstStyle>
          <a:p/>
        </p:txBody>
      </p:sp>
      <p:sp>
        <p:nvSpPr>
          <p:cNvPr id="12" name="Shape 12"/>
          <p:cNvSpPr txBox="1"/>
          <p:nvPr>
            <p:ph idx="10" type="dt"/>
          </p:nvPr>
        </p:nvSpPr>
        <p:spPr>
          <a:xfrm>
            <a:off x="2582416" y="4836826"/>
            <a:ext cx="213359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3" name="Shape 13"/>
          <p:cNvSpPr txBox="1"/>
          <p:nvPr>
            <p:ph idx="11" type="ftr"/>
          </p:nvPr>
        </p:nvSpPr>
        <p:spPr>
          <a:xfrm>
            <a:off x="457200" y="4836826"/>
            <a:ext cx="1594519" cy="273843"/>
          </a:xfrm>
          <a:prstGeom prst="rect">
            <a:avLst/>
          </a:prstGeom>
          <a:noFill/>
          <a:ln>
            <a:noFill/>
          </a:ln>
        </p:spPr>
        <p:txBody>
          <a:bodyPr anchorCtr="0" anchor="ctr" bIns="91425" lIns="91425" rIns="91425" tIns="91425"/>
          <a:lstStyle>
            <a:lvl1pPr indent="0" lvl="0" marL="0" marR="0" rtl="0" algn="l">
              <a:spcBef>
                <a:spcPts val="0"/>
              </a:spcBef>
              <a:buNone/>
              <a:defRPr b="0" i="0" sz="600" u="none" cap="none" strike="noStrike">
                <a:solidFill>
                  <a:srgbClr val="BFBFBF"/>
                </a:solidFill>
                <a:latin typeface="Arial"/>
                <a:ea typeface="Arial"/>
                <a:cs typeface="Arial"/>
                <a:sym typeface="Arial"/>
              </a:defRPr>
            </a:lvl1pPr>
            <a:lvl2pPr indent="0" lvl="1" marL="457200" marR="0" rtl="0" algn="l">
              <a:spcBef>
                <a:spcPts val="0"/>
              </a:spcBef>
              <a:buNone/>
              <a:defRPr b="0" i="0" sz="1800" u="none" cap="none" strike="noStrike">
                <a:solidFill>
                  <a:schemeClr val="dk1"/>
                </a:solidFill>
                <a:latin typeface="Times New Roman"/>
                <a:ea typeface="Times New Roman"/>
                <a:cs typeface="Times New Roman"/>
                <a:sym typeface="Times New Roman"/>
              </a:defRPr>
            </a:lvl2pPr>
            <a:lvl3pPr indent="0" lvl="2" marL="914400" marR="0" rtl="0" algn="l">
              <a:spcBef>
                <a:spcPts val="0"/>
              </a:spcBef>
              <a:buNone/>
              <a:defRPr b="0" i="0" sz="1800" u="none" cap="none" strike="noStrike">
                <a:solidFill>
                  <a:schemeClr val="dk1"/>
                </a:solidFill>
                <a:latin typeface="Times New Roman"/>
                <a:ea typeface="Times New Roman"/>
                <a:cs typeface="Times New Roman"/>
                <a:sym typeface="Times New Roman"/>
              </a:defRPr>
            </a:lvl3pPr>
            <a:lvl4pPr indent="0" lvl="3" marL="1371600" marR="0" rtl="0" algn="l">
              <a:spcBef>
                <a:spcPts val="0"/>
              </a:spcBef>
              <a:buNone/>
              <a:defRPr b="0" i="0" sz="1800" u="none" cap="none" strike="noStrike">
                <a:solidFill>
                  <a:schemeClr val="dk1"/>
                </a:solidFill>
                <a:latin typeface="Times New Roman"/>
                <a:ea typeface="Times New Roman"/>
                <a:cs typeface="Times New Roman"/>
                <a:sym typeface="Times New Roman"/>
              </a:defRPr>
            </a:lvl4pPr>
            <a:lvl5pPr indent="0" lvl="4" marL="1828800" marR="0" rtl="0" algn="l">
              <a:spcBef>
                <a:spcPts val="0"/>
              </a:spcBef>
              <a:buNone/>
              <a:defRPr b="0" i="0" sz="1800" u="none" cap="none" strike="noStrike">
                <a:solidFill>
                  <a:schemeClr val="dk1"/>
                </a:solidFill>
                <a:latin typeface="Times New Roman"/>
                <a:ea typeface="Times New Roman"/>
                <a:cs typeface="Times New Roman"/>
                <a:sym typeface="Times New Roman"/>
              </a:defRPr>
            </a:lvl5pPr>
            <a:lvl6pPr indent="0" lvl="5" marL="2286000" marR="0" rtl="0" algn="l">
              <a:spcBef>
                <a:spcPts val="0"/>
              </a:spcBef>
              <a:buNone/>
              <a:defRPr b="0" i="0" sz="1800" u="none" cap="none" strike="noStrike">
                <a:solidFill>
                  <a:schemeClr val="dk1"/>
                </a:solidFill>
                <a:latin typeface="Times New Roman"/>
                <a:ea typeface="Times New Roman"/>
                <a:cs typeface="Times New Roman"/>
                <a:sym typeface="Times New Roman"/>
              </a:defRPr>
            </a:lvl6pPr>
            <a:lvl7pPr indent="0" lvl="6" marL="2743200" marR="0" rtl="0" algn="l">
              <a:spcBef>
                <a:spcPts val="0"/>
              </a:spcBef>
              <a:buNone/>
              <a:defRPr b="0" i="0" sz="1800" u="none" cap="none" strike="noStrike">
                <a:solidFill>
                  <a:schemeClr val="dk1"/>
                </a:solidFill>
                <a:latin typeface="Times New Roman"/>
                <a:ea typeface="Times New Roman"/>
                <a:cs typeface="Times New Roman"/>
                <a:sym typeface="Times New Roman"/>
              </a:defRPr>
            </a:lvl7pPr>
            <a:lvl8pPr indent="0" lvl="7" marL="3200400" marR="0" rtl="0" algn="l">
              <a:spcBef>
                <a:spcPts val="0"/>
              </a:spcBef>
              <a:buNone/>
              <a:defRPr b="0" i="0" sz="1800" u="none" cap="none" strike="noStrike">
                <a:solidFill>
                  <a:schemeClr val="dk1"/>
                </a:solidFill>
                <a:latin typeface="Times New Roman"/>
                <a:ea typeface="Times New Roman"/>
                <a:cs typeface="Times New Roman"/>
                <a:sym typeface="Times New Roman"/>
              </a:defRPr>
            </a:lvl8pPr>
            <a:lvl9pPr indent="0" lvl="8" marL="3657600" marR="0" rtl="0" algn="l">
              <a:spcBef>
                <a:spcPts val="0"/>
              </a:spcBef>
              <a:buNone/>
              <a:defRPr b="0" i="0" sz="1800" u="none" cap="none" strike="noStrike">
                <a:solidFill>
                  <a:schemeClr val="dk1"/>
                </a:solidFill>
                <a:latin typeface="Times New Roman"/>
                <a:ea typeface="Times New Roman"/>
                <a:cs typeface="Times New Roman"/>
                <a:sym typeface="Times New Roman"/>
              </a:defRPr>
            </a:lvl9pPr>
          </a:lstStyle>
          <a:p/>
        </p:txBody>
      </p:sp>
      <p:sp>
        <p:nvSpPr>
          <p:cNvPr id="14" name="Shape 14"/>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pic>
        <p:nvPicPr>
          <p:cNvPr id="15" name="Shape 15"/>
          <p:cNvPicPr preferRelativeResize="0"/>
          <p:nvPr/>
        </p:nvPicPr>
        <p:blipFill rotWithShape="1">
          <a:blip r:embed="rId1">
            <a:alphaModFix/>
          </a:blip>
          <a:srcRect b="0" l="0" r="0" t="0"/>
          <a:stretch/>
        </p:blipFill>
        <p:spPr>
          <a:xfrm>
            <a:off x="8050110" y="4476750"/>
            <a:ext cx="941488" cy="51215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0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hyperlink" Target="www.knewton.com/about/careers/" TargetMode="External"/><Relationship Id="rId4" Type="http://schemas.openxmlformats.org/officeDocument/2006/relationships/image" Target="../media/image0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0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 name="Shape 100"/>
        <p:cNvGrpSpPr/>
        <p:nvPr/>
      </p:nvGrpSpPr>
      <p:grpSpPr>
        <a:xfrm>
          <a:off x="0" y="0"/>
          <a:ext cx="0" cy="0"/>
          <a:chOff x="0" y="0"/>
          <a:chExt cx="0" cy="0"/>
        </a:xfrm>
      </p:grpSpPr>
      <p:sp>
        <p:nvSpPr>
          <p:cNvPr id="101" name="Shape 101"/>
          <p:cNvSpPr txBox="1"/>
          <p:nvPr>
            <p:ph type="title"/>
          </p:nvPr>
        </p:nvSpPr>
        <p:spPr>
          <a:xfrm>
            <a:off x="204625" y="2283725"/>
            <a:ext cx="88548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lt1"/>
              </a:buClr>
              <a:buSzPct val="25000"/>
              <a:buFont typeface="Arial"/>
              <a:buNone/>
            </a:pPr>
            <a:r>
              <a:rPr lang="en-US"/>
              <a:t>Cassandra Tools and Distributed Administration</a:t>
            </a:r>
          </a:p>
        </p:txBody>
      </p:sp>
      <p:sp>
        <p:nvSpPr>
          <p:cNvPr id="102" name="Shape 102"/>
          <p:cNvSpPr txBox="1"/>
          <p:nvPr>
            <p:ph idx="1" type="body"/>
          </p:nvPr>
        </p:nvSpPr>
        <p:spPr>
          <a:xfrm>
            <a:off x="468312" y="3291830"/>
            <a:ext cx="8229600" cy="576262"/>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a:t>Dr. Jeffrey Berger</a:t>
            </a:r>
          </a:p>
          <a:p>
            <a:pPr indent="0" lvl="0" marL="0" marR="0" rtl="0" algn="l">
              <a:spcBef>
                <a:spcPts val="0"/>
              </a:spcBef>
              <a:buClr>
                <a:schemeClr val="lt1"/>
              </a:buClr>
              <a:buSzPct val="25000"/>
              <a:buFont typeface="Arial"/>
              <a:buNone/>
            </a:pPr>
            <a:r>
              <a:rPr lang="en-US"/>
              <a:t>Lead Database Engineer</a:t>
            </a:r>
          </a:p>
          <a:p>
            <a:pPr indent="0" lvl="0" marL="0" marR="0" rtl="0" algn="l">
              <a:spcBef>
                <a:spcPts val="0"/>
              </a:spcBef>
              <a:buClr>
                <a:schemeClr val="lt1"/>
              </a:buClr>
              <a:buSzPct val="25000"/>
              <a:buFont typeface="Arial"/>
              <a:buNone/>
            </a:pPr>
            <a:r>
              <a:rPr lang="en-US"/>
              <a:t>Knewton</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Why not graphs?</a:t>
            </a:r>
          </a:p>
        </p:txBody>
      </p:sp>
      <p:sp>
        <p:nvSpPr>
          <p:cNvPr id="189" name="Shape 189"/>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90" name="Shape 190"/>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91" name="Shape 191"/>
          <p:cNvSpPr txBox="1"/>
          <p:nvPr>
            <p:ph idx="1" type="body"/>
          </p:nvPr>
        </p:nvSpPr>
        <p:spPr>
          <a:xfrm>
            <a:off x="457200" y="1419625"/>
            <a:ext cx="5908500" cy="3588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sz="2400"/>
              <a:t>Graphs are great, I love graphs</a:t>
            </a:r>
          </a:p>
        </p:txBody>
      </p:sp>
      <p:sp>
        <p:nvSpPr>
          <p:cNvPr id="192" name="Shape 192"/>
          <p:cNvSpPr txBox="1"/>
          <p:nvPr>
            <p:ph idx="3" type="body"/>
          </p:nvPr>
        </p:nvSpPr>
        <p:spPr>
          <a:xfrm>
            <a:off x="457200" y="2070587"/>
            <a:ext cx="5266800" cy="1724700"/>
          </a:xfrm>
          <a:prstGeom prst="rect">
            <a:avLst/>
          </a:prstGeom>
          <a:noFill/>
          <a:ln>
            <a:noFill/>
          </a:ln>
        </p:spPr>
        <p:txBody>
          <a:bodyPr anchorCtr="0" anchor="t" bIns="45700" lIns="91425" rIns="91425" tIns="45700">
            <a:noAutofit/>
          </a:bodyPr>
          <a:lstStyle/>
          <a:p>
            <a:pPr indent="-381000" lvl="0" marL="457200" marR="0" rtl="0" algn="l">
              <a:spcBef>
                <a:spcPts val="0"/>
              </a:spcBef>
              <a:buSzPct val="100000"/>
              <a:buChar char="●"/>
            </a:pPr>
            <a:r>
              <a:rPr lang="en-US" sz="2400"/>
              <a:t>Not immediate</a:t>
            </a:r>
          </a:p>
          <a:p>
            <a:pPr indent="-381000" lvl="0" marL="457200" marR="0" rtl="0" algn="l">
              <a:spcBef>
                <a:spcPts val="0"/>
              </a:spcBef>
              <a:buSzPct val="100000"/>
              <a:buChar char="●"/>
            </a:pPr>
            <a:r>
              <a:rPr lang="en-US" sz="2400"/>
              <a:t>Can be overloaded</a:t>
            </a:r>
          </a:p>
          <a:p>
            <a:pPr indent="-381000" lvl="0" marL="457200" marR="0" rtl="0" algn="l">
              <a:spcBef>
                <a:spcPts val="0"/>
              </a:spcBef>
              <a:buSzPct val="100000"/>
              <a:buChar char="●"/>
            </a:pPr>
            <a:r>
              <a:rPr lang="en-US" sz="2400"/>
              <a:t>Remote</a:t>
            </a:r>
          </a:p>
          <a:p>
            <a:pPr indent="-381000" lvl="0" marL="457200" marR="0" rtl="0" algn="l">
              <a:spcBef>
                <a:spcPts val="0"/>
              </a:spcBef>
              <a:buSzPct val="100000"/>
              <a:buChar char="●"/>
            </a:pPr>
            <a:r>
              <a:rPr lang="en-US" sz="2400"/>
              <a:t>Fixed metrics</a:t>
            </a:r>
          </a:p>
          <a:p>
            <a:pPr indent="-381000" lvl="0" marL="457200" marR="0" rtl="0" algn="l">
              <a:spcBef>
                <a:spcPts val="0"/>
              </a:spcBef>
              <a:buSzPct val="100000"/>
              <a:buChar char="●"/>
            </a:pPr>
            <a:r>
              <a:rPr lang="en-US" sz="2400"/>
              <a:t>Averages rather than values</a:t>
            </a:r>
            <a:br>
              <a:rPr lang="en-US" sz="2400"/>
            </a:br>
            <a:br>
              <a:rPr lang="en-US" sz="2400"/>
            </a:br>
          </a:p>
          <a:p>
            <a:pPr lvl="0" marR="0" rtl="0" algn="l">
              <a:spcBef>
                <a:spcPts val="0"/>
              </a:spcBef>
              <a:buNone/>
            </a:pPr>
            <a:r>
              <a:t/>
            </a:r>
            <a:endParaRPr b="0" i="0" sz="2400" u="none" cap="none" strike="noStrike">
              <a:solidFill>
                <a:schemeClr val="lt1"/>
              </a:solidFill>
              <a:latin typeface="Arial"/>
              <a:ea typeface="Arial"/>
              <a:cs typeface="Arial"/>
              <a:sym typeface="Arial"/>
            </a:endParaRPr>
          </a:p>
        </p:txBody>
      </p:sp>
      <p:pic>
        <p:nvPicPr>
          <p:cNvPr id="193" name="Shape 193"/>
          <p:cNvPicPr preferRelativeResize="0"/>
          <p:nvPr/>
        </p:nvPicPr>
        <p:blipFill>
          <a:blip r:embed="rId3">
            <a:alphaModFix/>
          </a:blip>
          <a:stretch>
            <a:fillRect/>
          </a:stretch>
        </p:blipFill>
        <p:spPr>
          <a:xfrm>
            <a:off x="6273529" y="1778424"/>
            <a:ext cx="2811070" cy="1724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8" name="Shape 198"/>
        <p:cNvGrpSpPr/>
        <p:nvPr/>
      </p:nvGrpSpPr>
      <p:grpSpPr>
        <a:xfrm>
          <a:off x="0" y="0"/>
          <a:ext cx="0" cy="0"/>
          <a:chOff x="0" y="0"/>
          <a:chExt cx="0" cy="0"/>
        </a:xfrm>
      </p:grpSpPr>
      <p:sp>
        <p:nvSpPr>
          <p:cNvPr id="199" name="Shape 199"/>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Why not nodetool?</a:t>
            </a:r>
          </a:p>
        </p:txBody>
      </p:sp>
      <p:sp>
        <p:nvSpPr>
          <p:cNvPr id="200" name="Shape 200"/>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01" name="Shape 201"/>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02" name="Shape 202"/>
          <p:cNvSpPr txBox="1"/>
          <p:nvPr>
            <p:ph idx="1" type="body"/>
          </p:nvPr>
        </p:nvSpPr>
        <p:spPr>
          <a:xfrm>
            <a:off x="6420796" y="1419621"/>
            <a:ext cx="2520300" cy="3588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a:t>Nodetool is great..</a:t>
            </a:r>
          </a:p>
        </p:txBody>
      </p:sp>
      <p:pic>
        <p:nvPicPr>
          <p:cNvPr id="203" name="Shape 203"/>
          <p:cNvPicPr preferRelativeResize="0"/>
          <p:nvPr/>
        </p:nvPicPr>
        <p:blipFill>
          <a:blip r:embed="rId3">
            <a:alphaModFix/>
          </a:blip>
          <a:stretch>
            <a:fillRect/>
          </a:stretch>
        </p:blipFill>
        <p:spPr>
          <a:xfrm>
            <a:off x="6380665" y="2036225"/>
            <a:ext cx="2600574" cy="1627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sp>
        <p:nvSpPr>
          <p:cNvPr id="208" name="Shape 208"/>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Why not nodetool?</a:t>
            </a:r>
          </a:p>
        </p:txBody>
      </p:sp>
      <p:sp>
        <p:nvSpPr>
          <p:cNvPr id="209" name="Shape 209"/>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10" name="Shape 210"/>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11" name="Shape 211"/>
          <p:cNvSpPr txBox="1"/>
          <p:nvPr>
            <p:ph idx="1" type="body"/>
          </p:nvPr>
        </p:nvSpPr>
        <p:spPr>
          <a:xfrm>
            <a:off x="457200" y="1419625"/>
            <a:ext cx="5908500" cy="358800"/>
          </a:xfrm>
          <a:prstGeom prst="rect">
            <a:avLst/>
          </a:prstGeom>
          <a:noFill/>
          <a:ln>
            <a:noFill/>
          </a:ln>
        </p:spPr>
        <p:txBody>
          <a:bodyPr anchorCtr="0" anchor="t" bIns="45700" lIns="91425" rIns="91425" tIns="45700">
            <a:noAutofit/>
          </a:bodyPr>
          <a:lstStyle/>
          <a:p>
            <a:pPr lvl="0" rtl="0">
              <a:spcBef>
                <a:spcPts val="0"/>
              </a:spcBef>
              <a:buNone/>
            </a:pPr>
            <a:r>
              <a:rPr lang="en-US" sz="2400"/>
              <a:t>Until it is time to cook dinner...</a:t>
            </a:r>
          </a:p>
        </p:txBody>
      </p:sp>
      <p:pic>
        <p:nvPicPr>
          <p:cNvPr id="212" name="Shape 212"/>
          <p:cNvPicPr preferRelativeResize="0"/>
          <p:nvPr/>
        </p:nvPicPr>
        <p:blipFill>
          <a:blip r:embed="rId3">
            <a:alphaModFix/>
          </a:blip>
          <a:stretch>
            <a:fillRect/>
          </a:stretch>
        </p:blipFill>
        <p:spPr>
          <a:xfrm>
            <a:off x="1579524" y="1887899"/>
            <a:ext cx="1876024" cy="19065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6" name="Shape 216"/>
        <p:cNvGrpSpPr/>
        <p:nvPr/>
      </p:nvGrpSpPr>
      <p:grpSpPr>
        <a:xfrm>
          <a:off x="0" y="0"/>
          <a:ext cx="0" cy="0"/>
          <a:chOff x="0" y="0"/>
          <a:chExt cx="0" cy="0"/>
        </a:xfrm>
      </p:grpSpPr>
      <p:sp>
        <p:nvSpPr>
          <p:cNvPr id="217" name="Shape 217"/>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Jolokia ( jolokia.org )</a:t>
            </a:r>
          </a:p>
        </p:txBody>
      </p:sp>
      <p:sp>
        <p:nvSpPr>
          <p:cNvPr id="218" name="Shape 218"/>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19" name="Shape 219"/>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20" name="Shape 220"/>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Exposes JMX endpoints by HTTP</a:t>
            </a:r>
          </a:p>
          <a:p>
            <a:pPr indent="0" lvl="0" marL="0" marR="0" rtl="0" algn="l">
              <a:spcBef>
                <a:spcPts val="0"/>
              </a:spcBef>
              <a:buClr>
                <a:srgbClr val="4C5858"/>
              </a:buClr>
              <a:buSzPct val="25000"/>
              <a:buFont typeface="Arial"/>
              <a:buNone/>
            </a:pPr>
            <a:r>
              <a:t/>
            </a:r>
            <a:endParaRPr sz="2400"/>
          </a:p>
          <a:p>
            <a:pPr indent="-381000" lvl="0" marL="457200" marR="0" rtl="0" algn="l">
              <a:spcBef>
                <a:spcPts val="0"/>
              </a:spcBef>
              <a:buSzPct val="100000"/>
            </a:pPr>
            <a:r>
              <a:rPr lang="en-US" sz="2400"/>
              <a:t>Open source (Apache2)</a:t>
            </a:r>
          </a:p>
          <a:p>
            <a:pPr indent="-381000" lvl="0" marL="457200" marR="0" rtl="0" algn="l">
              <a:spcBef>
                <a:spcPts val="0"/>
              </a:spcBef>
              <a:buSzPct val="100000"/>
            </a:pPr>
            <a:r>
              <a:rPr lang="en-US" sz="2400"/>
              <a:t>Lets you script with full access to JMX endpoints</a:t>
            </a:r>
          </a:p>
          <a:p>
            <a:pPr indent="-381000" lvl="0" marL="457200" marR="0" rtl="0" algn="l">
              <a:spcBef>
                <a:spcPts val="0"/>
              </a:spcBef>
              <a:buSzPct val="100000"/>
            </a:pPr>
            <a:r>
              <a:rPr lang="en-US" sz="2400"/>
              <a:t>Agent runs with cassandra</a:t>
            </a:r>
          </a:p>
          <a:p>
            <a:pPr indent="-381000" lvl="0" marL="457200" marR="0" rtl="0" algn="l">
              <a:spcBef>
                <a:spcPts val="0"/>
              </a:spcBef>
              <a:buSzPct val="100000"/>
            </a:pPr>
            <a:r>
              <a:rPr lang="en-US" sz="2400"/>
              <a:t>Lightweight, fast, easy to install</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4" name="Shape 224"/>
        <p:cNvGrpSpPr/>
        <p:nvPr/>
      </p:nvGrpSpPr>
      <p:grpSpPr>
        <a:xfrm>
          <a:off x="0" y="0"/>
          <a:ext cx="0" cy="0"/>
          <a:chOff x="0" y="0"/>
          <a:chExt cx="0" cy="0"/>
        </a:xfrm>
      </p:grpSpPr>
      <p:sp>
        <p:nvSpPr>
          <p:cNvPr id="225" name="Shape 225"/>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Installing Jolokia is painless</a:t>
            </a:r>
          </a:p>
        </p:txBody>
      </p:sp>
      <p:sp>
        <p:nvSpPr>
          <p:cNvPr id="226" name="Shape 226"/>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27" name="Shape 22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28" name="Shape 228"/>
          <p:cNvSpPr txBox="1"/>
          <p:nvPr>
            <p:ph idx="4294967295" type="body"/>
          </p:nvPr>
        </p:nvSpPr>
        <p:spPr>
          <a:xfrm>
            <a:off x="457200" y="2275349"/>
            <a:ext cx="8229600" cy="2120699"/>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2) Add this line to </a:t>
            </a:r>
            <a:r>
              <a:rPr lang="en-US" sz="2400">
                <a:latin typeface="Courier New"/>
                <a:ea typeface="Courier New"/>
                <a:cs typeface="Courier New"/>
                <a:sym typeface="Courier New"/>
              </a:rPr>
              <a:t>cassandra-env.sh</a:t>
            </a:r>
          </a:p>
          <a:p>
            <a:pPr indent="0" lvl="0" marL="0" marR="0" rtl="0" algn="l">
              <a:spcBef>
                <a:spcPts val="0"/>
              </a:spcBef>
              <a:buClr>
                <a:srgbClr val="4C5858"/>
              </a:buClr>
              <a:buSzPct val="25000"/>
              <a:buFont typeface="Arial"/>
              <a:buNone/>
            </a:pPr>
            <a:r>
              <a:t/>
            </a:r>
            <a:endParaRPr sz="2400"/>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 added to activate the jolokia agent</a:t>
            </a:r>
          </a:p>
          <a:p>
            <a:pPr indent="0" lvl="0" marL="0" rtl="0">
              <a:lnSpc>
                <a:spcPct val="115000"/>
              </a:lnSpc>
              <a:spcBef>
                <a:spcPts val="0"/>
              </a:spcBef>
              <a:buNone/>
            </a:pPr>
            <a:r>
              <a:rPr lang="en-US">
                <a:solidFill>
                  <a:srgbClr val="4C5858"/>
                </a:solidFill>
                <a:latin typeface="Courier New"/>
                <a:ea typeface="Courier New"/>
                <a:cs typeface="Courier New"/>
                <a:sym typeface="Courier New"/>
              </a:rPr>
              <a:t>JVM_OPTS="$JVM_OPTS -javaagent:/opt/cassandra/jolokia-jvm-agent.jar"</a:t>
            </a:r>
          </a:p>
          <a:p>
            <a:pPr indent="0" lvl="0" marL="0" rtl="0">
              <a:lnSpc>
                <a:spcPct val="115000"/>
              </a:lnSpc>
              <a:spcBef>
                <a:spcPts val="0"/>
              </a:spcBef>
              <a:buNone/>
            </a:pPr>
            <a:r>
              <a:t/>
            </a:r>
            <a:endParaRPr>
              <a:solidFill>
                <a:srgbClr val="4C5858"/>
              </a:solidFill>
              <a:latin typeface="Courier New"/>
              <a:ea typeface="Courier New"/>
              <a:cs typeface="Courier New"/>
              <a:sym typeface="Courier New"/>
            </a:endParaRPr>
          </a:p>
          <a:p>
            <a:pPr indent="-69850" lvl="0" marL="0" rtl="0" algn="r">
              <a:lnSpc>
                <a:spcPct val="115000"/>
              </a:lnSpc>
              <a:spcBef>
                <a:spcPts val="0"/>
              </a:spcBef>
              <a:buClr>
                <a:schemeClr val="dk1"/>
              </a:buClr>
              <a:buSzPct val="78571"/>
              <a:buFont typeface="Arial"/>
              <a:buNone/>
            </a:pPr>
            <a:r>
              <a:rPr lang="en-US">
                <a:solidFill>
                  <a:srgbClr val="4C5858"/>
                </a:solidFill>
              </a:rPr>
              <a:t>(Or whatever the path is to your </a:t>
            </a:r>
            <a:r>
              <a:rPr lang="en-US"/>
              <a:t>J</a:t>
            </a:r>
            <a:r>
              <a:rPr lang="en-US">
                <a:solidFill>
                  <a:srgbClr val="4C5858"/>
                </a:solidFill>
              </a:rPr>
              <a:t>olokia </a:t>
            </a:r>
            <a:r>
              <a:rPr lang="en-US"/>
              <a:t>JVM</a:t>
            </a:r>
            <a:r>
              <a:rPr lang="en-US">
                <a:solidFill>
                  <a:srgbClr val="4C5858"/>
                </a:solidFill>
              </a:rPr>
              <a:t> jar!)</a:t>
            </a:r>
          </a:p>
          <a:p>
            <a:pPr indent="0" lvl="0" marL="0" marR="0" rtl="0" algn="l">
              <a:spcBef>
                <a:spcPts val="0"/>
              </a:spcBef>
              <a:buNone/>
            </a:pPr>
            <a:r>
              <a:t/>
            </a:r>
            <a:endParaRPr sz="2400"/>
          </a:p>
        </p:txBody>
      </p:sp>
      <p:sp>
        <p:nvSpPr>
          <p:cNvPr id="229" name="Shape 229"/>
          <p:cNvSpPr txBox="1"/>
          <p:nvPr>
            <p:ph idx="4294967295" type="body"/>
          </p:nvPr>
        </p:nvSpPr>
        <p:spPr>
          <a:xfrm>
            <a:off x="457200" y="1232350"/>
            <a:ext cx="8229600" cy="7848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1) Download the Jolokia JVM agent from their site / maven</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3" name="Shape 233"/>
        <p:cNvGrpSpPr/>
        <p:nvPr/>
      </p:nvGrpSpPr>
      <p:grpSpPr>
        <a:xfrm>
          <a:off x="0" y="0"/>
          <a:ext cx="0" cy="0"/>
          <a:chOff x="0" y="0"/>
          <a:chExt cx="0" cy="0"/>
        </a:xfrm>
      </p:grpSpPr>
      <p:sp>
        <p:nvSpPr>
          <p:cNvPr id="234" name="Shape 234"/>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What to do with Jolokia?</a:t>
            </a:r>
          </a:p>
        </p:txBody>
      </p:sp>
      <p:sp>
        <p:nvSpPr>
          <p:cNvPr id="235" name="Shape 235"/>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36" name="Shape 236"/>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37" name="Shape 237"/>
          <p:cNvSpPr txBox="1"/>
          <p:nvPr>
            <p:ph idx="4294967295" type="body"/>
          </p:nvPr>
        </p:nvSpPr>
        <p:spPr>
          <a:xfrm>
            <a:off x="457200" y="1232350"/>
            <a:ext cx="8229600" cy="34179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Build some monitoring tools!</a:t>
            </a:r>
          </a:p>
          <a:p>
            <a:pPr indent="-381000" lvl="0" marL="457200" marR="0" rtl="0" algn="l">
              <a:spcBef>
                <a:spcPts val="0"/>
              </a:spcBef>
              <a:buSzPct val="100000"/>
            </a:pPr>
            <a:r>
              <a:rPr lang="en-US" sz="2400"/>
              <a:t>Use jconsole to find metrics you are interested in</a:t>
            </a:r>
          </a:p>
          <a:p>
            <a:pPr indent="-381000" lvl="0" marL="457200" marR="0" rtl="0" algn="l">
              <a:spcBef>
                <a:spcPts val="0"/>
              </a:spcBef>
              <a:buSzPct val="100000"/>
            </a:pPr>
            <a:r>
              <a:rPr lang="en-US" sz="2400"/>
              <a:t>Make some programs with your favorite language</a:t>
            </a:r>
          </a:p>
          <a:p>
            <a:pPr indent="-381000" lvl="0" marL="457200" marR="0" rtl="0" algn="l">
              <a:spcBef>
                <a:spcPts val="0"/>
              </a:spcBef>
              <a:buSzPct val="100000"/>
            </a:pPr>
            <a:r>
              <a:rPr lang="en-US" sz="2400"/>
              <a:t>Get the metrics from Jolokia to feed it</a:t>
            </a:r>
          </a:p>
          <a:p>
            <a:pPr indent="0" lvl="0" marL="0" rtl="0">
              <a:lnSpc>
                <a:spcPct val="115000"/>
              </a:lnSpc>
              <a:spcBef>
                <a:spcPts val="0"/>
              </a:spcBef>
              <a:buNone/>
            </a:pPr>
            <a:r>
              <a:t/>
            </a:r>
            <a:endParaRPr b="1" sz="1800">
              <a:solidFill>
                <a:srgbClr val="5F6061"/>
              </a:solidFill>
              <a:highlight>
                <a:srgbClr val="FFFFFF"/>
              </a:highlight>
              <a:latin typeface="Calibri"/>
              <a:ea typeface="Calibri"/>
              <a:cs typeface="Calibri"/>
              <a:sym typeface="Calibri"/>
            </a:endParaRPr>
          </a:p>
          <a:p>
            <a:pPr indent="0" lvl="0" marL="0" rtl="0">
              <a:spcBef>
                <a:spcPts val="0"/>
              </a:spcBef>
              <a:buNone/>
            </a:pPr>
            <a:r>
              <a:rPr lang="en-US" sz="2400"/>
              <a:t>Check out the tools we have already made!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1" name="Shape 241"/>
        <p:cNvGrpSpPr/>
        <p:nvPr/>
      </p:nvGrpSpPr>
      <p:grpSpPr>
        <a:xfrm>
          <a:off x="0" y="0"/>
          <a:ext cx="0" cy="0"/>
          <a:chOff x="0" y="0"/>
          <a:chExt cx="0" cy="0"/>
        </a:xfrm>
      </p:grpSpPr>
      <p:sp>
        <p:nvSpPr>
          <p:cNvPr id="242" name="Shape 242"/>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cassandra-toolbox</a:t>
            </a:r>
          </a:p>
        </p:txBody>
      </p:sp>
      <p:sp>
        <p:nvSpPr>
          <p:cNvPr id="243" name="Shape 243"/>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44" name="Shape 244"/>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45" name="Shape 245"/>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Python package of cassandra tools developed at Knewton</a:t>
            </a:r>
          </a:p>
          <a:p>
            <a:pPr indent="0" lvl="0" marL="0" marR="0" rtl="0" algn="l">
              <a:spcBef>
                <a:spcPts val="0"/>
              </a:spcBef>
              <a:buClr>
                <a:srgbClr val="4C5858"/>
              </a:buClr>
              <a:buSzPct val="25000"/>
              <a:buFont typeface="Arial"/>
              <a:buNone/>
            </a:pPr>
            <a:r>
              <a:t/>
            </a:r>
            <a:endParaRPr sz="2400"/>
          </a:p>
          <a:p>
            <a:pPr indent="-381000" lvl="0" marL="457200" marR="0" rtl="0" algn="l">
              <a:spcBef>
                <a:spcPts val="0"/>
              </a:spcBef>
              <a:buSzPct val="100000"/>
            </a:pPr>
            <a:r>
              <a:rPr lang="en-US" sz="2400"/>
              <a:t>Pip installable</a:t>
            </a:r>
          </a:p>
          <a:p>
            <a:pPr indent="-381000" lvl="1" marL="914400" marR="0" rtl="0" algn="l">
              <a:spcBef>
                <a:spcPts val="0"/>
              </a:spcBef>
              <a:buSzPct val="100000"/>
              <a:buFont typeface="Courier New"/>
            </a:pPr>
            <a:r>
              <a:rPr lang="en-US" sz="2400">
                <a:latin typeface="Courier New"/>
                <a:ea typeface="Courier New"/>
                <a:cs typeface="Courier New"/>
                <a:sym typeface="Courier New"/>
              </a:rPr>
              <a:t>pip install cassandra-toolbox</a:t>
            </a:r>
          </a:p>
          <a:p>
            <a:pPr indent="-381000" lvl="0" marL="457200" marR="0" rtl="0" algn="l">
              <a:spcBef>
                <a:spcPts val="0"/>
              </a:spcBef>
              <a:buSzPct val="100000"/>
            </a:pPr>
            <a:r>
              <a:rPr lang="en-US" sz="2400"/>
              <a:t>Open source (Apache2)</a:t>
            </a:r>
          </a:p>
          <a:p>
            <a:pPr indent="-381000" lvl="0" marL="457200" marR="0" rtl="0" algn="l">
              <a:spcBef>
                <a:spcPts val="0"/>
              </a:spcBef>
              <a:buSzPct val="100000"/>
            </a:pPr>
            <a:r>
              <a:rPr lang="en-US" sz="2400"/>
              <a:t>Interacts with C* via Jolokia</a:t>
            </a:r>
          </a:p>
          <a:p>
            <a:pPr indent="-381000" lvl="0" marL="457200" marR="0" rtl="0" algn="l">
              <a:spcBef>
                <a:spcPts val="0"/>
              </a:spcBef>
              <a:buSzPct val="100000"/>
              <a:buFont typeface="Courier New"/>
            </a:pPr>
            <a:r>
              <a:rPr lang="en-US" sz="2400">
                <a:solidFill>
                  <a:srgbClr val="4C5858"/>
                </a:solidFill>
                <a:latin typeface="Courier New"/>
                <a:ea typeface="Courier New"/>
                <a:cs typeface="Courier New"/>
                <a:sym typeface="Courier New"/>
              </a:rPr>
              <a:t>github.com/Knewton/cassandra-toolbox</a:t>
            </a:r>
          </a:p>
          <a:p>
            <a:pPr indent="-381000" lvl="0" marL="457200" marR="0" rtl="0" algn="l">
              <a:spcBef>
                <a:spcPts val="0"/>
              </a:spcBef>
              <a:buClr>
                <a:srgbClr val="4C5858"/>
              </a:buClr>
              <a:buSzPct val="100000"/>
            </a:pPr>
            <a:r>
              <a:rPr lang="en-US" sz="2400">
                <a:solidFill>
                  <a:srgbClr val="4C5858"/>
                </a:solidFill>
              </a:rPr>
              <a:t>2 scripts right now, more soon</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graphicFrame>
        <p:nvGraphicFramePr>
          <p:cNvPr id="250" name="Shape 250"/>
          <p:cNvGraphicFramePr/>
          <p:nvPr/>
        </p:nvGraphicFramePr>
        <p:xfrm>
          <a:off x="452970" y="971550"/>
          <a:ext cx="3000000" cy="3000000"/>
        </p:xfrm>
        <a:graphic>
          <a:graphicData uri="http://schemas.openxmlformats.org/drawingml/2006/table">
            <a:tbl>
              <a:tblPr bandRow="1" firstRow="1">
                <a:noFill/>
                <a:tableStyleId>{52DC3C82-8209-4A1A-B9F9-B096391F612B}</a:tableStyleId>
              </a:tblPr>
              <a:tblGrid>
                <a:gridCol w="828550"/>
                <a:gridCol w="7409525"/>
              </a:tblGrid>
              <a:tr h="640075">
                <a:tc>
                  <a:txBody>
                    <a:bodyPr>
                      <a:noAutofit/>
                    </a:bodyPr>
                    <a:lstStyle/>
                    <a:p>
                      <a:pPr indent="0" lvl="0" marL="0" marR="0" rtl="0" algn="ctr">
                        <a:spcBef>
                          <a:spcPts val="0"/>
                        </a:spcBef>
                        <a:buSzPct val="25000"/>
                        <a:buNone/>
                      </a:pPr>
                      <a:r>
                        <a:rPr b="0" i="0" lang="en-US" sz="3600" u="none" cap="none" strike="noStrike">
                          <a:solidFill>
                            <a:schemeClr val="accent2"/>
                          </a:solidFill>
                          <a:latin typeface="Arial"/>
                          <a:ea typeface="Arial"/>
                          <a:cs typeface="Arial"/>
                          <a:sym typeface="Arial"/>
                        </a:rPr>
                        <a:t>1</a:t>
                      </a:r>
                    </a:p>
                  </a:txBody>
                  <a:tcPr marT="45725" marB="45725" marR="91450" marL="91450">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b="0" lang="en-US" sz="2400">
                          <a:solidFill>
                            <a:srgbClr val="4C5958"/>
                          </a:solidFill>
                          <a:latin typeface="Arial"/>
                          <a:ea typeface="Arial"/>
                          <a:cs typeface="Arial"/>
                          <a:sym typeface="Arial"/>
                        </a:rPr>
                        <a:t>Introduction</a:t>
                      </a:r>
                    </a:p>
                  </a:txBody>
                  <a:tcPr marT="45725" marB="45725" marR="91450" marL="182875" anchor="ctr">
                    <a:lnL cap="flat" cmpd="sng" w="9525">
                      <a:solidFill>
                        <a:srgbClr val="000000"/>
                      </a:solidFill>
                      <a:prstDash val="solid"/>
                      <a:round/>
                      <a:headEnd len="med" w="med" type="none"/>
                      <a:tailEnd len="med" w="med" type="none"/>
                    </a:lnL>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2</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Why command-line tools?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3</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cassandra-stat</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4</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cassandra-tracing</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5</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Ansible ad-hoc commands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tcPr>
                </a:tc>
              </a:tr>
            </a:tbl>
          </a:graphicData>
        </a:graphic>
      </p:graphicFrame>
      <p:sp>
        <p:nvSpPr>
          <p:cNvPr id="251" name="Shape 251"/>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52" name="Shape 252"/>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6" name="Shape 256"/>
        <p:cNvGrpSpPr/>
        <p:nvPr/>
      </p:nvGrpSpPr>
      <p:grpSpPr>
        <a:xfrm>
          <a:off x="0" y="0"/>
          <a:ext cx="0" cy="0"/>
          <a:chOff x="0" y="0"/>
          <a:chExt cx="0" cy="0"/>
        </a:xfrm>
      </p:grpSpPr>
      <p:sp>
        <p:nvSpPr>
          <p:cNvPr id="257" name="Shape 257"/>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cassandra-stat</a:t>
            </a:r>
          </a:p>
        </p:txBody>
      </p:sp>
      <p:sp>
        <p:nvSpPr>
          <p:cNvPr id="258" name="Shape 258"/>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59" name="Shape 259"/>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60" name="Shape 260"/>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333333"/>
                </a:solidFill>
                <a:highlight>
                  <a:srgbClr val="FFFFFF"/>
                </a:highlight>
              </a:rPr>
              <a:t>A real-time feed of Cassandra operations</a:t>
            </a:r>
          </a:p>
          <a:p>
            <a:pPr indent="0" lvl="0" marL="0" marR="0" rtl="0" algn="l">
              <a:spcBef>
                <a:spcPts val="0"/>
              </a:spcBef>
              <a:buClr>
                <a:srgbClr val="4C5858"/>
              </a:buClr>
              <a:buSzPct val="25000"/>
              <a:buFont typeface="Arial"/>
              <a:buNone/>
            </a:pPr>
            <a:r>
              <a:t/>
            </a:r>
            <a:endParaRPr sz="2400">
              <a:solidFill>
                <a:srgbClr val="333333"/>
              </a:solidFill>
              <a:highlight>
                <a:srgbClr val="FFFFFF"/>
              </a:highlight>
            </a:endParaRPr>
          </a:p>
          <a:p>
            <a:pPr indent="0" lvl="0" marL="0" marR="0" rtl="0" algn="l">
              <a:spcBef>
                <a:spcPts val="0"/>
              </a:spcBef>
              <a:buClr>
                <a:srgbClr val="4C5858"/>
              </a:buClr>
              <a:buSzPct val="25000"/>
              <a:buFont typeface="Arial"/>
              <a:buNone/>
            </a:pPr>
            <a:r>
              <a:rPr lang="en-US" sz="2400">
                <a:solidFill>
                  <a:srgbClr val="333333"/>
                </a:solidFill>
                <a:highlight>
                  <a:srgbClr val="FFFFFF"/>
                </a:highlight>
              </a:rPr>
              <a:t>Like iostat for Cassandra</a:t>
            </a:r>
          </a:p>
          <a:p>
            <a:pPr indent="0" lvl="0" marL="0" marR="0" rtl="0" algn="l">
              <a:spcBef>
                <a:spcPts val="0"/>
              </a:spcBef>
              <a:buClr>
                <a:srgbClr val="4C5858"/>
              </a:buClr>
              <a:buSzPct val="25000"/>
              <a:buFont typeface="Arial"/>
              <a:buNone/>
            </a:pPr>
            <a:r>
              <a:t/>
            </a:r>
            <a:endParaRPr sz="2400">
              <a:solidFill>
                <a:srgbClr val="333333"/>
              </a:solidFill>
              <a:highlight>
                <a:srgbClr val="FFFFFF"/>
              </a:highlight>
            </a:endParaRPr>
          </a:p>
          <a:p>
            <a:pPr indent="-381000" lvl="0" marL="457200" marR="0" rtl="0" algn="l">
              <a:spcBef>
                <a:spcPts val="0"/>
              </a:spcBef>
              <a:buClr>
                <a:srgbClr val="333333"/>
              </a:buClr>
              <a:buSzPct val="100000"/>
            </a:pPr>
            <a:r>
              <a:rPr lang="en-US" sz="2400">
                <a:solidFill>
                  <a:srgbClr val="333333"/>
                </a:solidFill>
                <a:highlight>
                  <a:srgbClr val="FFFFFF"/>
                </a:highlight>
              </a:rPr>
              <a:t>Interacts with Jolokia agent</a:t>
            </a:r>
          </a:p>
          <a:p>
            <a:pPr indent="-381000" lvl="0" marL="457200" marR="0" rtl="0" algn="l">
              <a:spcBef>
                <a:spcPts val="0"/>
              </a:spcBef>
              <a:buClr>
                <a:srgbClr val="333333"/>
              </a:buClr>
              <a:buSzPct val="100000"/>
            </a:pPr>
            <a:r>
              <a:rPr lang="en-US" sz="2400">
                <a:solidFill>
                  <a:srgbClr val="333333"/>
                </a:solidFill>
                <a:highlight>
                  <a:srgbClr val="FFFFFF"/>
                </a:highlight>
              </a:rPr>
              <a:t>Diffs metrics on a configurable time scale</a:t>
            </a:r>
          </a:p>
          <a:p>
            <a:pPr indent="-381000" lvl="0" marL="457200" marR="0" rtl="0" algn="l">
              <a:spcBef>
                <a:spcPts val="0"/>
              </a:spcBef>
              <a:buClr>
                <a:srgbClr val="333333"/>
              </a:buClr>
              <a:buSzPct val="100000"/>
            </a:pPr>
            <a:r>
              <a:rPr lang="en-US" sz="2400">
                <a:solidFill>
                  <a:srgbClr val="333333"/>
                </a:solidFill>
                <a:highlight>
                  <a:srgbClr val="FFFFFF"/>
                </a:highlight>
              </a:rPr>
              <a:t>Overall / Keyspace / CF granularity</a:t>
            </a:r>
          </a:p>
          <a:p>
            <a:pPr indent="-381000" lvl="0" marL="457200" marR="0" rtl="0" algn="l">
              <a:spcBef>
                <a:spcPts val="0"/>
              </a:spcBef>
              <a:buClr>
                <a:srgbClr val="333333"/>
              </a:buClr>
              <a:buSzPct val="100000"/>
            </a:pPr>
            <a:r>
              <a:rPr lang="en-US" sz="2400">
                <a:solidFill>
                  <a:srgbClr val="333333"/>
                </a:solidFill>
                <a:highlight>
                  <a:srgbClr val="FFFFFF"/>
                </a:highlight>
              </a:rPr>
              <a:t>Easy to use, easy to read</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4" name="Shape 264"/>
        <p:cNvGrpSpPr/>
        <p:nvPr/>
      </p:nvGrpSpPr>
      <p:grpSpPr>
        <a:xfrm>
          <a:off x="0" y="0"/>
          <a:ext cx="0" cy="0"/>
          <a:chOff x="0" y="0"/>
          <a:chExt cx="0" cy="0"/>
        </a:xfrm>
      </p:grpSpPr>
      <p:sp>
        <p:nvSpPr>
          <p:cNvPr id="265" name="Shape 265"/>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cassandra-stat</a:t>
            </a:r>
          </a:p>
        </p:txBody>
      </p:sp>
      <p:sp>
        <p:nvSpPr>
          <p:cNvPr id="266" name="Shape 266"/>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67" name="Shape 26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68" name="Shape 268"/>
          <p:cNvSpPr txBox="1"/>
          <p:nvPr/>
        </p:nvSpPr>
        <p:spPr>
          <a:xfrm>
            <a:off x="457200" y="1330225"/>
            <a:ext cx="8229600" cy="1427100"/>
          </a:xfrm>
          <a:prstGeom prst="rect">
            <a:avLst/>
          </a:prstGeom>
          <a:noFill/>
          <a:ln>
            <a:noFill/>
          </a:ln>
        </p:spPr>
        <p:txBody>
          <a:bodyPr anchorCtr="0" anchor="t" bIns="91425" lIns="91425" rIns="91425" tIns="91425">
            <a:noAutofit/>
          </a:bodyPr>
          <a:lstStyle/>
          <a:p>
            <a:pPr lvl="0">
              <a:spcBef>
                <a:spcPts val="0"/>
              </a:spcBef>
              <a:buNone/>
            </a:pPr>
            <a:r>
              <a:rPr lang="en-US" sz="1200">
                <a:latin typeface="Source Code Pro"/>
                <a:ea typeface="Source Code Pro"/>
                <a:cs typeface="Source Code Pro"/>
                <a:sym typeface="Source Code Pro"/>
              </a:rPr>
              <a:t>$cassandra-stat</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Reads    Writes    Reads (99%) ms   Writes (99%) ms   Compactions   Time    ns</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  1        111          91.462            17.4               0    20:15:36  total</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  2        113           91.4             17.98              0    20:15:37  total</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  0        117           91.4             17.17              0    20:15:38  total</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  0         72           91.4             17.34              0    20:15:39  total</a:t>
            </a:r>
          </a:p>
          <a:p>
            <a:pPr indent="-69850" lvl="0" marL="0" rtl="0">
              <a:lnSpc>
                <a:spcPct val="115000"/>
              </a:lnSpc>
              <a:spcBef>
                <a:spcPts val="0"/>
              </a:spcBef>
              <a:buClr>
                <a:schemeClr val="dk1"/>
              </a:buClr>
              <a:buSzPct val="91666"/>
              <a:buFont typeface="Arial"/>
              <a:buNone/>
            </a:pPr>
            <a:r>
              <a:rPr lang="en-US" sz="1200">
                <a:solidFill>
                  <a:srgbClr val="4C5858"/>
                </a:solidFill>
                <a:latin typeface="Source Code Pro"/>
                <a:ea typeface="Source Code Pro"/>
                <a:cs typeface="Source Code Pro"/>
                <a:sym typeface="Source Code Pro"/>
              </a:rPr>
              <a:t>  0         69           91.4             17.3               0    20:15:40  total</a:t>
            </a:r>
          </a:p>
          <a:p>
            <a:pPr lvl="0">
              <a:spcBef>
                <a:spcPts val="0"/>
              </a:spcBef>
              <a:buNone/>
            </a:pPr>
            <a:r>
              <a:t/>
            </a:r>
            <a:endParaRPr sz="1200">
              <a:latin typeface="Source Code Pro"/>
              <a:ea typeface="Source Code Pro"/>
              <a:cs typeface="Source Code Pro"/>
              <a:sym typeface="Source Code Pro"/>
            </a:endParaRPr>
          </a:p>
        </p:txBody>
      </p:sp>
      <p:sp>
        <p:nvSpPr>
          <p:cNvPr id="269" name="Shape 269"/>
          <p:cNvSpPr txBox="1"/>
          <p:nvPr/>
        </p:nvSpPr>
        <p:spPr>
          <a:xfrm>
            <a:off x="4490475" y="1007750"/>
            <a:ext cx="3297300" cy="387000"/>
          </a:xfrm>
          <a:prstGeom prst="rect">
            <a:avLst/>
          </a:prstGeom>
          <a:noFill/>
          <a:ln>
            <a:noFill/>
          </a:ln>
        </p:spPr>
        <p:txBody>
          <a:bodyPr anchorCtr="0" anchor="t" bIns="91425" lIns="91425" rIns="91425" tIns="91425">
            <a:noAutofit/>
          </a:bodyPr>
          <a:lstStyle/>
          <a:p>
            <a:pPr lvl="0">
              <a:spcBef>
                <a:spcPts val="0"/>
              </a:spcBef>
              <a:buNone/>
            </a:pPr>
            <a:r>
              <a:rPr lang="en-US"/>
              <a:t>*Not all fields shown</a:t>
            </a:r>
          </a:p>
        </p:txBody>
      </p:sp>
      <p:sp>
        <p:nvSpPr>
          <p:cNvPr id="270" name="Shape 270"/>
          <p:cNvSpPr txBox="1"/>
          <p:nvPr/>
        </p:nvSpPr>
        <p:spPr>
          <a:xfrm>
            <a:off x="556250" y="3289275"/>
            <a:ext cx="2595900" cy="387000"/>
          </a:xfrm>
          <a:prstGeom prst="rect">
            <a:avLst/>
          </a:prstGeom>
          <a:noFill/>
          <a:ln>
            <a:noFill/>
          </a:ln>
        </p:spPr>
        <p:txBody>
          <a:bodyPr anchorCtr="0" anchor="t" bIns="91425" lIns="91425" rIns="91425" tIns="91425">
            <a:noAutofit/>
          </a:bodyPr>
          <a:lstStyle/>
          <a:p>
            <a:pPr lvl="0">
              <a:spcBef>
                <a:spcPts val="0"/>
              </a:spcBef>
              <a:buNone/>
            </a:pPr>
            <a:r>
              <a:rPr lang="en-US"/>
              <a:t>Some metrics are summed across CFs and the difference from the last iteration reported</a:t>
            </a:r>
          </a:p>
        </p:txBody>
      </p:sp>
      <p:sp>
        <p:nvSpPr>
          <p:cNvPr id="271" name="Shape 271"/>
          <p:cNvSpPr txBox="1"/>
          <p:nvPr/>
        </p:nvSpPr>
        <p:spPr>
          <a:xfrm>
            <a:off x="3152150" y="4063225"/>
            <a:ext cx="2595900" cy="387000"/>
          </a:xfrm>
          <a:prstGeom prst="rect">
            <a:avLst/>
          </a:prstGeom>
          <a:noFill/>
          <a:ln>
            <a:noFill/>
          </a:ln>
        </p:spPr>
        <p:txBody>
          <a:bodyPr anchorCtr="0" anchor="t" bIns="91425" lIns="91425" rIns="91425" tIns="91425">
            <a:noAutofit/>
          </a:bodyPr>
          <a:lstStyle/>
          <a:p>
            <a:pPr lvl="0" rtl="0">
              <a:spcBef>
                <a:spcPts val="0"/>
              </a:spcBef>
              <a:buNone/>
            </a:pPr>
            <a:r>
              <a:rPr lang="en-US"/>
              <a:t>Some report the maximum value from all CFs</a:t>
            </a:r>
          </a:p>
        </p:txBody>
      </p:sp>
      <p:sp>
        <p:nvSpPr>
          <p:cNvPr id="272" name="Shape 272"/>
          <p:cNvSpPr txBox="1"/>
          <p:nvPr/>
        </p:nvSpPr>
        <p:spPr>
          <a:xfrm>
            <a:off x="5586100" y="3289275"/>
            <a:ext cx="2595900" cy="387000"/>
          </a:xfrm>
          <a:prstGeom prst="rect">
            <a:avLst/>
          </a:prstGeom>
          <a:noFill/>
          <a:ln>
            <a:noFill/>
          </a:ln>
        </p:spPr>
        <p:txBody>
          <a:bodyPr anchorCtr="0" anchor="t" bIns="91425" lIns="91425" rIns="91425" tIns="91425">
            <a:noAutofit/>
          </a:bodyPr>
          <a:lstStyle/>
          <a:p>
            <a:pPr lvl="0" rtl="0">
              <a:spcBef>
                <a:spcPts val="0"/>
              </a:spcBef>
              <a:buNone/>
            </a:pPr>
            <a:r>
              <a:rPr lang="en-US"/>
              <a:t>Some metrics are summed across CFs</a:t>
            </a:r>
          </a:p>
        </p:txBody>
      </p:sp>
      <p:cxnSp>
        <p:nvCxnSpPr>
          <p:cNvPr id="273" name="Shape 273"/>
          <p:cNvCxnSpPr>
            <a:stCxn id="272" idx="0"/>
          </p:cNvCxnSpPr>
          <p:nvPr/>
        </p:nvCxnSpPr>
        <p:spPr>
          <a:xfrm rot="10800000">
            <a:off x="6191650" y="2910375"/>
            <a:ext cx="692400" cy="378900"/>
          </a:xfrm>
          <a:prstGeom prst="straightConnector1">
            <a:avLst/>
          </a:prstGeom>
          <a:noFill/>
          <a:ln cap="flat" cmpd="sng" w="9525">
            <a:solidFill>
              <a:srgbClr val="000000"/>
            </a:solidFill>
            <a:prstDash val="solid"/>
            <a:round/>
            <a:headEnd len="lg" w="lg" type="none"/>
            <a:tailEnd len="lg" w="lg" type="triangle"/>
          </a:ln>
        </p:spPr>
      </p:cxnSp>
      <p:cxnSp>
        <p:nvCxnSpPr>
          <p:cNvPr id="274" name="Shape 274"/>
          <p:cNvCxnSpPr>
            <a:stCxn id="271" idx="0"/>
          </p:cNvCxnSpPr>
          <p:nvPr/>
        </p:nvCxnSpPr>
        <p:spPr>
          <a:xfrm flipH="1" rot="10800000">
            <a:off x="4450100" y="2902225"/>
            <a:ext cx="145200" cy="1161000"/>
          </a:xfrm>
          <a:prstGeom prst="straightConnector1">
            <a:avLst/>
          </a:prstGeom>
          <a:noFill/>
          <a:ln cap="flat" cmpd="sng" w="9525">
            <a:solidFill>
              <a:srgbClr val="000000"/>
            </a:solidFill>
            <a:prstDash val="solid"/>
            <a:round/>
            <a:headEnd len="lg" w="lg" type="none"/>
            <a:tailEnd len="lg" w="lg" type="triangle"/>
          </a:ln>
        </p:spPr>
      </p:cxnSp>
      <p:cxnSp>
        <p:nvCxnSpPr>
          <p:cNvPr id="275" name="Shape 275"/>
          <p:cNvCxnSpPr>
            <a:stCxn id="271" idx="0"/>
          </p:cNvCxnSpPr>
          <p:nvPr/>
        </p:nvCxnSpPr>
        <p:spPr>
          <a:xfrm rot="10800000">
            <a:off x="3031400" y="2934625"/>
            <a:ext cx="1418700" cy="1128600"/>
          </a:xfrm>
          <a:prstGeom prst="straightConnector1">
            <a:avLst/>
          </a:prstGeom>
          <a:noFill/>
          <a:ln cap="flat" cmpd="sng" w="9525">
            <a:solidFill>
              <a:srgbClr val="000000"/>
            </a:solidFill>
            <a:prstDash val="solid"/>
            <a:round/>
            <a:headEnd len="lg" w="lg" type="none"/>
            <a:tailEnd len="lg" w="lg" type="triangle"/>
          </a:ln>
        </p:spPr>
      </p:cxnSp>
      <p:cxnSp>
        <p:nvCxnSpPr>
          <p:cNvPr id="276" name="Shape 276"/>
          <p:cNvCxnSpPr>
            <a:stCxn id="270" idx="0"/>
          </p:cNvCxnSpPr>
          <p:nvPr/>
        </p:nvCxnSpPr>
        <p:spPr>
          <a:xfrm rot="10800000">
            <a:off x="862700" y="2934375"/>
            <a:ext cx="991500" cy="354900"/>
          </a:xfrm>
          <a:prstGeom prst="straightConnector1">
            <a:avLst/>
          </a:prstGeom>
          <a:noFill/>
          <a:ln cap="flat" cmpd="sng" w="9525">
            <a:solidFill>
              <a:srgbClr val="000000"/>
            </a:solidFill>
            <a:prstDash val="solid"/>
            <a:round/>
            <a:headEnd len="lg" w="lg" type="none"/>
            <a:tailEnd len="lg" w="lg" type="triangle"/>
          </a:ln>
        </p:spPr>
      </p:cxnSp>
      <p:cxnSp>
        <p:nvCxnSpPr>
          <p:cNvPr id="277" name="Shape 277"/>
          <p:cNvCxnSpPr>
            <a:stCxn id="270" idx="0"/>
          </p:cNvCxnSpPr>
          <p:nvPr/>
        </p:nvCxnSpPr>
        <p:spPr>
          <a:xfrm rot="10800000">
            <a:off x="1733300" y="2902275"/>
            <a:ext cx="120900" cy="387000"/>
          </a:xfrm>
          <a:prstGeom prst="straightConnector1">
            <a:avLst/>
          </a:prstGeom>
          <a:noFill/>
          <a:ln cap="flat" cmpd="sng" w="9525">
            <a:solidFill>
              <a:srgbClr val="000000"/>
            </a:solidFill>
            <a:prstDash val="solid"/>
            <a:round/>
            <a:headEnd len="lg" w="lg" type="none"/>
            <a:tailEnd len="lg" w="lg"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graphicFrame>
        <p:nvGraphicFramePr>
          <p:cNvPr id="107" name="Shape 107"/>
          <p:cNvGraphicFramePr/>
          <p:nvPr/>
        </p:nvGraphicFramePr>
        <p:xfrm>
          <a:off x="452970" y="971550"/>
          <a:ext cx="3000000" cy="3000000"/>
        </p:xfrm>
        <a:graphic>
          <a:graphicData uri="http://schemas.openxmlformats.org/drawingml/2006/table">
            <a:tbl>
              <a:tblPr bandRow="1" firstRow="1">
                <a:noFill/>
                <a:tableStyleId>{52DC3C82-8209-4A1A-B9F9-B096391F612B}</a:tableStyleId>
              </a:tblPr>
              <a:tblGrid>
                <a:gridCol w="828550"/>
                <a:gridCol w="7409525"/>
              </a:tblGrid>
              <a:tr h="640075">
                <a:tc>
                  <a:txBody>
                    <a:bodyPr>
                      <a:noAutofit/>
                    </a:bodyPr>
                    <a:lstStyle/>
                    <a:p>
                      <a:pPr indent="0" lvl="0" marL="0" marR="0" rtl="0" algn="ctr">
                        <a:spcBef>
                          <a:spcPts val="0"/>
                        </a:spcBef>
                        <a:buSzPct val="25000"/>
                        <a:buNone/>
                      </a:pPr>
                      <a:r>
                        <a:rPr b="0" i="0" lang="en-US" sz="3600" u="none" cap="none" strike="noStrike">
                          <a:solidFill>
                            <a:schemeClr val="accent2"/>
                          </a:solidFill>
                          <a:latin typeface="Arial"/>
                          <a:ea typeface="Arial"/>
                          <a:cs typeface="Arial"/>
                          <a:sym typeface="Arial"/>
                        </a:rPr>
                        <a:t>1</a:t>
                      </a:r>
                    </a:p>
                  </a:txBody>
                  <a:tcPr marT="45725" marB="45725" marR="91450" marL="91450">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BFBFBF"/>
                    </a:solidFill>
                  </a:tcPr>
                </a:tc>
                <a:tc>
                  <a:txBody>
                    <a:bodyPr>
                      <a:noAutofit/>
                    </a:bodyPr>
                    <a:lstStyle/>
                    <a:p>
                      <a:pPr indent="0" lvl="0" marL="0" marR="0" rtl="0" algn="l">
                        <a:spcBef>
                          <a:spcPts val="0"/>
                        </a:spcBef>
                        <a:buSzPct val="25000"/>
                        <a:buNone/>
                      </a:pPr>
                      <a:r>
                        <a:rPr b="0" lang="en-US" sz="2400">
                          <a:solidFill>
                            <a:srgbClr val="4C5958"/>
                          </a:solidFill>
                          <a:latin typeface="Arial"/>
                          <a:ea typeface="Arial"/>
                          <a:cs typeface="Arial"/>
                          <a:sym typeface="Arial"/>
                        </a:rPr>
                        <a:t>Introduction</a:t>
                      </a:r>
                    </a:p>
                  </a:txBody>
                  <a:tcPr marT="45725" marB="45725" marR="91450" marL="182875" anchor="ctr">
                    <a:lnL cap="flat" cmpd="sng" w="9525">
                      <a:solidFill>
                        <a:srgbClr val="000000"/>
                      </a:solidFill>
                      <a:prstDash val="solid"/>
                      <a:round/>
                      <a:headEnd len="med" w="med" type="none"/>
                      <a:tailEnd len="med" w="med" type="none"/>
                    </a:lnL>
                    <a:lnB cap="flat" cmpd="sng" w="9525">
                      <a:solidFill>
                        <a:srgbClr val="000000"/>
                      </a:solidFill>
                      <a:prstDash val="solid"/>
                      <a:round/>
                      <a:headEnd len="med" w="med" type="none"/>
                      <a:tailEnd len="med" w="med" type="none"/>
                    </a:lnB>
                    <a:solidFill>
                      <a:srgbClr val="BFBFB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2</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Why command-line tools?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3</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cassandra-stat</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4</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cassandra-tracing</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5</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Ansible ad-hoc commands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tcPr>
                </a:tc>
              </a:tr>
            </a:tbl>
          </a:graphicData>
        </a:graphic>
      </p:graphicFrame>
      <p:sp>
        <p:nvSpPr>
          <p:cNvPr id="108" name="Shape 108"/>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09" name="Shape 109"/>
          <p:cNvSpPr txBox="1"/>
          <p:nvPr>
            <p:ph idx="11" type="ftr"/>
          </p:nvPr>
        </p:nvSpPr>
        <p:spPr>
          <a:xfrm>
            <a:off x="457200" y="4836826"/>
            <a:ext cx="1594519" cy="273843"/>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2" name="Shape 282"/>
        <p:cNvGrpSpPr/>
        <p:nvPr/>
      </p:nvGrpSpPr>
      <p:grpSpPr>
        <a:xfrm>
          <a:off x="0" y="0"/>
          <a:ext cx="0" cy="0"/>
          <a:chOff x="0" y="0"/>
          <a:chExt cx="0" cy="0"/>
        </a:xfrm>
      </p:grpSpPr>
      <p:sp>
        <p:nvSpPr>
          <p:cNvPr id="283" name="Shape 283"/>
          <p:cNvSpPr txBox="1"/>
          <p:nvPr>
            <p:ph type="title"/>
          </p:nvPr>
        </p:nvSpPr>
        <p:spPr>
          <a:xfrm>
            <a:off x="457200" y="205979"/>
            <a:ext cx="8229600" cy="857400"/>
          </a:xfrm>
          <a:prstGeom prst="rect">
            <a:avLst/>
          </a:prstGeom>
        </p:spPr>
        <p:txBody>
          <a:bodyPr anchorCtr="0" anchor="ctr" bIns="91425" lIns="91425" rIns="91425" tIns="91425">
            <a:noAutofit/>
          </a:bodyPr>
          <a:lstStyle/>
          <a:p>
            <a:pPr lvl="0">
              <a:spcBef>
                <a:spcPts val="0"/>
              </a:spcBef>
              <a:buNone/>
            </a:pPr>
            <a:r>
              <a:rPr lang="en-US"/>
              <a:t>cassandra-stat</a:t>
            </a:r>
          </a:p>
        </p:txBody>
      </p:sp>
      <p:sp>
        <p:nvSpPr>
          <p:cNvPr id="284" name="Shape 284"/>
          <p:cNvSpPr txBox="1"/>
          <p:nvPr>
            <p:ph idx="12" type="sldNum"/>
          </p:nvPr>
        </p:nvSpPr>
        <p:spPr>
          <a:xfrm>
            <a:off x="2114364" y="4836826"/>
            <a:ext cx="405300" cy="273900"/>
          </a:xfrm>
          <a:prstGeom prst="rect">
            <a:avLst/>
          </a:prstGeom>
        </p:spPr>
        <p:txBody>
          <a:bodyPr anchorCtr="0" anchor="ctr"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
        <p:nvSpPr>
          <p:cNvPr id="285" name="Shape 285"/>
          <p:cNvSpPr txBox="1"/>
          <p:nvPr/>
        </p:nvSpPr>
        <p:spPr>
          <a:xfrm>
            <a:off x="4953450" y="1354175"/>
            <a:ext cx="3914100" cy="2827200"/>
          </a:xfrm>
          <a:prstGeom prst="rect">
            <a:avLst/>
          </a:prstGeom>
          <a:noFill/>
          <a:ln>
            <a:noFill/>
          </a:ln>
        </p:spPr>
        <p:txBody>
          <a:bodyPr anchorCtr="0" anchor="t" bIns="91425" lIns="91425" rIns="91425" tIns="91425">
            <a:noAutofit/>
          </a:bodyPr>
          <a:lstStyle/>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metrics = [</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"metric_name": "ReadLatency",</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"metric_key": "Count",</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"display_name": "Reads",</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"sum": True,</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"diff": True,</a:t>
            </a:r>
          </a:p>
          <a:p>
            <a:pPr indent="-69850" lvl="0" marL="0" rtl="0">
              <a:lnSpc>
                <a:spcPct val="115000"/>
              </a:lnSpc>
              <a:spcBef>
                <a:spcPts val="0"/>
              </a:spcBef>
              <a:buClr>
                <a:schemeClr val="dk1"/>
              </a:buClr>
              <a:buFont typeface="Arial"/>
              <a:buNone/>
            </a:pPr>
            <a:r>
              <a:rPr lang="en-US">
                <a:solidFill>
                  <a:schemeClr val="dk1"/>
                </a:solidFill>
                <a:latin typeface="Courier New"/>
                <a:ea typeface="Courier New"/>
                <a:cs typeface="Courier New"/>
                <a:sym typeface="Courier New"/>
              </a:rPr>
              <a:t>   "nonzero": True</a:t>
            </a:r>
          </a:p>
          <a:p>
            <a:pPr indent="0" lvl="0" marL="0" rtl="0">
              <a:lnSpc>
                <a:spcPct val="115000"/>
              </a:lnSpc>
              <a:spcBef>
                <a:spcPts val="0"/>
              </a:spcBef>
              <a:buNone/>
            </a:pPr>
            <a:r>
              <a:rPr lang="en-US">
                <a:solidFill>
                  <a:schemeClr val="dk1"/>
                </a:solidFill>
                <a:latin typeface="Courier New"/>
                <a:ea typeface="Courier New"/>
                <a:cs typeface="Courier New"/>
                <a:sym typeface="Courier New"/>
              </a:rPr>
              <a:t>  },</a:t>
            </a:r>
          </a:p>
          <a:p>
            <a:pPr indent="0" lvl="0" marL="0" rtl="0">
              <a:lnSpc>
                <a:spcPct val="115000"/>
              </a:lnSpc>
              <a:spcBef>
                <a:spcPts val="0"/>
              </a:spcBef>
              <a:buNone/>
            </a:pPr>
            <a:r>
              <a:rPr lang="en-US">
                <a:solidFill>
                  <a:schemeClr val="dk1"/>
                </a:solidFill>
                <a:latin typeface="Courier New"/>
                <a:ea typeface="Courier New"/>
                <a:cs typeface="Courier New"/>
                <a:sym typeface="Courier New"/>
              </a:rPr>
              <a:t>...</a:t>
            </a:r>
          </a:p>
        </p:txBody>
      </p:sp>
      <p:sp>
        <p:nvSpPr>
          <p:cNvPr id="286" name="Shape 286"/>
          <p:cNvSpPr txBox="1"/>
          <p:nvPr/>
        </p:nvSpPr>
        <p:spPr>
          <a:xfrm>
            <a:off x="457200" y="1330225"/>
            <a:ext cx="4258800" cy="2934300"/>
          </a:xfrm>
          <a:prstGeom prst="rect">
            <a:avLst/>
          </a:prstGeom>
          <a:noFill/>
          <a:ln>
            <a:noFill/>
          </a:ln>
        </p:spPr>
        <p:txBody>
          <a:bodyPr anchorCtr="0" anchor="t" bIns="91425" lIns="91425" rIns="91425" tIns="91425">
            <a:noAutofit/>
          </a:bodyPr>
          <a:lstStyle/>
          <a:p>
            <a:pPr indent="-381000" lvl="0" marL="457200" rtl="0">
              <a:spcBef>
                <a:spcPts val="0"/>
              </a:spcBef>
              <a:buSzPct val="100000"/>
              <a:buChar char="●"/>
            </a:pPr>
            <a:r>
              <a:rPr lang="en-US" sz="2400"/>
              <a:t>Metrics are not hardcoded</a:t>
            </a:r>
          </a:p>
          <a:p>
            <a:pPr indent="-381000" lvl="0" marL="457200" rtl="0">
              <a:spcBef>
                <a:spcPts val="0"/>
              </a:spcBef>
              <a:buSzPct val="100000"/>
              <a:buChar char="●"/>
            </a:pPr>
            <a:r>
              <a:rPr lang="en-US" sz="2400"/>
              <a:t>Easy to add/remove</a:t>
            </a:r>
          </a:p>
          <a:p>
            <a:pPr indent="-381000" lvl="0" marL="457200" rtl="0">
              <a:spcBef>
                <a:spcPts val="0"/>
              </a:spcBef>
              <a:buSzPct val="100000"/>
              <a:buChar char="●"/>
            </a:pPr>
            <a:r>
              <a:rPr lang="en-US" sz="2400"/>
              <a:t>Flexible</a:t>
            </a:r>
          </a:p>
          <a:p>
            <a:pPr indent="-381000" lvl="1" marL="914400" rtl="0">
              <a:spcBef>
                <a:spcPts val="0"/>
              </a:spcBef>
              <a:buSzPct val="100000"/>
              <a:buChar char="○"/>
            </a:pPr>
            <a:r>
              <a:rPr lang="en-US" sz="2400"/>
              <a:t>sum</a:t>
            </a:r>
          </a:p>
          <a:p>
            <a:pPr indent="-381000" lvl="1" marL="914400" rtl="0">
              <a:spcBef>
                <a:spcPts val="0"/>
              </a:spcBef>
              <a:buSzPct val="100000"/>
              <a:buChar char="○"/>
            </a:pPr>
            <a:r>
              <a:rPr lang="en-US" sz="2400"/>
              <a:t>diff</a:t>
            </a:r>
          </a:p>
          <a:p>
            <a:pPr indent="-381000" lvl="1" marL="914400" rtl="0">
              <a:spcBef>
                <a:spcPts val="0"/>
              </a:spcBef>
              <a:buSzPct val="100000"/>
              <a:buChar char="○"/>
            </a:pPr>
            <a:r>
              <a:rPr lang="en-US" sz="2400"/>
              <a:t>nonzero</a:t>
            </a:r>
          </a:p>
          <a:p>
            <a:pPr indent="-381000" lvl="0" marL="457200" rtl="0">
              <a:spcBef>
                <a:spcPts val="0"/>
              </a:spcBef>
              <a:buSzPct val="100000"/>
              <a:buChar char="●"/>
            </a:pPr>
            <a:r>
              <a:rPr lang="en-US" sz="2400"/>
              <a:t>Configuration is moving to a YAML file</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cassandra-stat</a:t>
            </a:r>
          </a:p>
        </p:txBody>
      </p:sp>
      <p:sp>
        <p:nvSpPr>
          <p:cNvPr id="292" name="Shape 292"/>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293" name="Shape 293"/>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294" name="Shape 294"/>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333333"/>
                </a:solidFill>
                <a:highlight>
                  <a:srgbClr val="FFFFFF"/>
                </a:highlight>
              </a:rPr>
              <a:t>Benefits:</a:t>
            </a:r>
          </a:p>
          <a:p>
            <a:pPr indent="-381000" lvl="0" marL="457200" marR="0" rtl="0" algn="l">
              <a:spcBef>
                <a:spcPts val="0"/>
              </a:spcBef>
              <a:buClr>
                <a:srgbClr val="333333"/>
              </a:buClr>
              <a:buSzPct val="100000"/>
            </a:pPr>
            <a:r>
              <a:rPr lang="en-US" sz="2400">
                <a:solidFill>
                  <a:srgbClr val="333333"/>
                </a:solidFill>
                <a:highlight>
                  <a:srgbClr val="FFFFFF"/>
                </a:highlight>
              </a:rPr>
              <a:t>Traffic monitoring</a:t>
            </a:r>
          </a:p>
          <a:p>
            <a:pPr indent="-381000" lvl="1" marL="914400" marR="0" rtl="0" algn="l">
              <a:spcBef>
                <a:spcPts val="0"/>
              </a:spcBef>
              <a:buClr>
                <a:srgbClr val="333333"/>
              </a:buClr>
              <a:buSzPct val="100000"/>
            </a:pPr>
            <a:r>
              <a:rPr lang="en-US" sz="2400">
                <a:solidFill>
                  <a:srgbClr val="333333"/>
                </a:solidFill>
                <a:highlight>
                  <a:srgbClr val="FFFFFF"/>
                </a:highlight>
              </a:rPr>
              <a:t>Real time load can be read off easily</a:t>
            </a:r>
          </a:p>
          <a:p>
            <a:pPr indent="-381000" lvl="0" marL="457200" marR="0" rtl="0" algn="l">
              <a:spcBef>
                <a:spcPts val="0"/>
              </a:spcBef>
              <a:buClr>
                <a:srgbClr val="333333"/>
              </a:buClr>
              <a:buSzPct val="100000"/>
            </a:pPr>
            <a:r>
              <a:rPr lang="en-US" sz="2400">
                <a:solidFill>
                  <a:srgbClr val="333333"/>
                </a:solidFill>
                <a:highlight>
                  <a:srgbClr val="FFFFFF"/>
                </a:highlight>
              </a:rPr>
              <a:t>Performance debugging</a:t>
            </a:r>
          </a:p>
          <a:p>
            <a:pPr indent="-381000" lvl="1" marL="914400" marR="0" rtl="0" algn="l">
              <a:spcBef>
                <a:spcPts val="0"/>
              </a:spcBef>
              <a:buClr>
                <a:srgbClr val="333333"/>
              </a:buClr>
              <a:buSzPct val="100000"/>
            </a:pPr>
            <a:r>
              <a:rPr lang="en-US" sz="2400">
                <a:solidFill>
                  <a:srgbClr val="333333"/>
                </a:solidFill>
                <a:highlight>
                  <a:srgbClr val="FFFFFF"/>
                </a:highlight>
              </a:rPr>
              <a:t>All vital metrics are on a single line at each time</a:t>
            </a:r>
          </a:p>
          <a:p>
            <a:pPr indent="-381000" lvl="0" marL="457200" marR="0" rtl="0" algn="l">
              <a:spcBef>
                <a:spcPts val="0"/>
              </a:spcBef>
              <a:buClr>
                <a:srgbClr val="333333"/>
              </a:buClr>
              <a:buSzPct val="100000"/>
            </a:pPr>
            <a:r>
              <a:rPr lang="en-US" sz="2400">
                <a:solidFill>
                  <a:srgbClr val="333333"/>
                </a:solidFill>
                <a:highlight>
                  <a:srgbClr val="FFFFFF"/>
                </a:highlight>
              </a:rPr>
              <a:t>High granularity</a:t>
            </a:r>
          </a:p>
          <a:p>
            <a:pPr indent="-381000" lvl="1" marL="914400" marR="0" rtl="0" algn="l">
              <a:spcBef>
                <a:spcPts val="0"/>
              </a:spcBef>
              <a:buClr>
                <a:srgbClr val="333333"/>
              </a:buClr>
              <a:buSzPct val="100000"/>
            </a:pPr>
            <a:r>
              <a:rPr lang="en-US" sz="2400">
                <a:solidFill>
                  <a:srgbClr val="333333"/>
                </a:solidFill>
                <a:highlight>
                  <a:srgbClr val="FFFFFF"/>
                </a:highlight>
              </a:rPr>
              <a:t>Metrics every second</a:t>
            </a:r>
          </a:p>
          <a:p>
            <a:pPr indent="-381000" lvl="0" marL="457200" marR="0" rtl="0" algn="l">
              <a:spcBef>
                <a:spcPts val="0"/>
              </a:spcBef>
              <a:buClr>
                <a:srgbClr val="333333"/>
              </a:buClr>
              <a:buSzPct val="100000"/>
            </a:pPr>
            <a:r>
              <a:rPr lang="en-US" sz="2400">
                <a:solidFill>
                  <a:srgbClr val="333333"/>
                </a:solidFill>
                <a:highlight>
                  <a:srgbClr val="FFFFFF"/>
                </a:highlight>
              </a:rPr>
              <a:t>Diverse metrics</a:t>
            </a:r>
          </a:p>
          <a:p>
            <a:pPr indent="-381000" lvl="1" marL="914400" marR="0" rtl="0" algn="l">
              <a:spcBef>
                <a:spcPts val="0"/>
              </a:spcBef>
              <a:buClr>
                <a:srgbClr val="333333"/>
              </a:buClr>
              <a:buSzPct val="100000"/>
            </a:pPr>
            <a:r>
              <a:rPr lang="en-US" sz="2400">
                <a:solidFill>
                  <a:srgbClr val="333333"/>
                </a:solidFill>
                <a:highlight>
                  <a:srgbClr val="FFFFFF"/>
                </a:highlight>
              </a:rPr>
              <a:t>Metrics can be configured and read out immediately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8" name="Shape 298"/>
        <p:cNvGrpSpPr/>
        <p:nvPr/>
      </p:nvGrpSpPr>
      <p:grpSpPr>
        <a:xfrm>
          <a:off x="0" y="0"/>
          <a:ext cx="0" cy="0"/>
          <a:chOff x="0" y="0"/>
          <a:chExt cx="0" cy="0"/>
        </a:xfrm>
      </p:grpSpPr>
      <p:graphicFrame>
        <p:nvGraphicFramePr>
          <p:cNvPr id="299" name="Shape 299"/>
          <p:cNvGraphicFramePr/>
          <p:nvPr/>
        </p:nvGraphicFramePr>
        <p:xfrm>
          <a:off x="452970" y="971550"/>
          <a:ext cx="3000000" cy="3000000"/>
        </p:xfrm>
        <a:graphic>
          <a:graphicData uri="http://schemas.openxmlformats.org/drawingml/2006/table">
            <a:tbl>
              <a:tblPr bandRow="1" firstRow="1">
                <a:noFill/>
                <a:tableStyleId>{52DC3C82-8209-4A1A-B9F9-B096391F612B}</a:tableStyleId>
              </a:tblPr>
              <a:tblGrid>
                <a:gridCol w="828550"/>
                <a:gridCol w="7409525"/>
              </a:tblGrid>
              <a:tr h="640075">
                <a:tc>
                  <a:txBody>
                    <a:bodyPr>
                      <a:noAutofit/>
                    </a:bodyPr>
                    <a:lstStyle/>
                    <a:p>
                      <a:pPr indent="0" lvl="0" marL="0" marR="0" rtl="0" algn="ctr">
                        <a:spcBef>
                          <a:spcPts val="0"/>
                        </a:spcBef>
                        <a:buSzPct val="25000"/>
                        <a:buNone/>
                      </a:pPr>
                      <a:r>
                        <a:rPr b="0" i="0" lang="en-US" sz="3600" u="none" cap="none" strike="noStrike">
                          <a:solidFill>
                            <a:schemeClr val="accent2"/>
                          </a:solidFill>
                          <a:latin typeface="Arial"/>
                          <a:ea typeface="Arial"/>
                          <a:cs typeface="Arial"/>
                          <a:sym typeface="Arial"/>
                        </a:rPr>
                        <a:t>1</a:t>
                      </a:r>
                    </a:p>
                  </a:txBody>
                  <a:tcPr marT="45725" marB="45725" marR="91450" marL="91450">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b="0" lang="en-US" sz="2400">
                          <a:solidFill>
                            <a:srgbClr val="4C5958"/>
                          </a:solidFill>
                          <a:latin typeface="Arial"/>
                          <a:ea typeface="Arial"/>
                          <a:cs typeface="Arial"/>
                          <a:sym typeface="Arial"/>
                        </a:rPr>
                        <a:t>Introduction</a:t>
                      </a:r>
                    </a:p>
                  </a:txBody>
                  <a:tcPr marT="45725" marB="45725" marR="91450" marL="182875" anchor="ctr">
                    <a:lnL cap="flat" cmpd="sng" w="9525">
                      <a:solidFill>
                        <a:srgbClr val="000000"/>
                      </a:solidFill>
                      <a:prstDash val="solid"/>
                      <a:round/>
                      <a:headEnd len="med" w="med" type="none"/>
                      <a:tailEnd len="med" w="med" type="none"/>
                    </a:lnL>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2</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Why command-line tools?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3</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cassandra-stat</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4</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cassandra-tracing</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5</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Ansible ad-hoc commands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tcPr>
                </a:tc>
              </a:tr>
            </a:tbl>
          </a:graphicData>
        </a:graphic>
      </p:graphicFrame>
      <p:sp>
        <p:nvSpPr>
          <p:cNvPr id="300" name="Shape 300"/>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01" name="Shape 301"/>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07" name="Shape 307"/>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08" name="Shape 308"/>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09" name="Shape 309"/>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Sampling a percent of all queries is a great tool*</a:t>
            </a:r>
          </a:p>
          <a:p>
            <a:pPr indent="0" lvl="0" marL="0" marR="0" rtl="0" algn="l">
              <a:spcBef>
                <a:spcPts val="0"/>
              </a:spcBef>
              <a:buClr>
                <a:srgbClr val="4C5858"/>
              </a:buClr>
              <a:buSzPct val="25000"/>
              <a:buFont typeface="Arial"/>
              <a:buNone/>
            </a:pPr>
            <a:r>
              <a:rPr lang="en-US" sz="2400">
                <a:latin typeface="Courier New"/>
                <a:ea typeface="Courier New"/>
                <a:cs typeface="Courier New"/>
                <a:sym typeface="Courier New"/>
              </a:rPr>
              <a:t>	$nodetool settraceprobability 0.001</a:t>
            </a:r>
          </a:p>
          <a:p>
            <a:pPr indent="0" lvl="0" marL="0" marR="0" rtl="0" algn="l">
              <a:spcBef>
                <a:spcPts val="0"/>
              </a:spcBef>
              <a:buClr>
                <a:srgbClr val="4C5858"/>
              </a:buClr>
              <a:buSzPct val="25000"/>
              <a:buFont typeface="Arial"/>
              <a:buNone/>
            </a:pPr>
            <a:r>
              <a:t/>
            </a:r>
            <a:endParaRPr sz="2400"/>
          </a:p>
          <a:p>
            <a:pPr indent="0" lvl="0" marL="0" marR="0" rtl="0" algn="l">
              <a:spcBef>
                <a:spcPts val="0"/>
              </a:spcBef>
              <a:buClr>
                <a:srgbClr val="4C5858"/>
              </a:buClr>
              <a:buSzPct val="25000"/>
              <a:buFont typeface="Arial"/>
              <a:buNone/>
            </a:pPr>
            <a:r>
              <a:rPr lang="en-US" sz="2400"/>
              <a:t>But if you ever queried the CFs in </a:t>
            </a:r>
            <a:r>
              <a:rPr lang="en-US" sz="2400">
                <a:latin typeface="Courier New"/>
                <a:ea typeface="Courier New"/>
                <a:cs typeface="Courier New"/>
                <a:sym typeface="Courier New"/>
              </a:rPr>
              <a:t>system_traces</a:t>
            </a:r>
            <a:r>
              <a:rPr lang="en-US" sz="2400"/>
              <a:t> you might be bewildered..</a:t>
            </a:r>
          </a:p>
        </p:txBody>
      </p:sp>
      <p:sp>
        <p:nvSpPr>
          <p:cNvPr id="310" name="Shape 310"/>
          <p:cNvSpPr txBox="1"/>
          <p:nvPr/>
        </p:nvSpPr>
        <p:spPr>
          <a:xfrm>
            <a:off x="6659150" y="773950"/>
            <a:ext cx="2063700" cy="322500"/>
          </a:xfrm>
          <a:prstGeom prst="rect">
            <a:avLst/>
          </a:prstGeom>
          <a:noFill/>
          <a:ln>
            <a:noFill/>
          </a:ln>
        </p:spPr>
        <p:txBody>
          <a:bodyPr anchorCtr="0" anchor="t" bIns="91425" lIns="91425" rIns="91425" tIns="91425">
            <a:noAutofit/>
          </a:bodyPr>
          <a:lstStyle/>
          <a:p>
            <a:pPr lvl="0">
              <a:spcBef>
                <a:spcPts val="0"/>
              </a:spcBef>
              <a:buNone/>
            </a:pPr>
            <a:r>
              <a:rPr lang="en-US" sz="1000"/>
              <a:t>* Don't set this percent too high!</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4" name="Shape 314"/>
        <p:cNvGrpSpPr/>
        <p:nvPr/>
      </p:nvGrpSpPr>
      <p:grpSpPr>
        <a:xfrm>
          <a:off x="0" y="0"/>
          <a:ext cx="0" cy="0"/>
          <a:chOff x="0" y="0"/>
          <a:chExt cx="0" cy="0"/>
        </a:xfrm>
      </p:grpSpPr>
      <p:sp>
        <p:nvSpPr>
          <p:cNvPr id="315" name="Shape 315"/>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16" name="Shape 316"/>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17" name="Shape 31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18" name="Shape 318"/>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000">
                <a:solidFill>
                  <a:srgbClr val="000000"/>
                </a:solidFill>
                <a:latin typeface="Courier New"/>
                <a:ea typeface="Courier New"/>
                <a:cs typeface="Courier New"/>
                <a:sym typeface="Courier New"/>
              </a:rPr>
              <a:t>cqlsh:system_traces&gt; SELECT request,parameters FROM sessions LIMIT 4;</a:t>
            </a:r>
            <a:br>
              <a:rPr lang="en-US" sz="1000">
                <a:solidFill>
                  <a:srgbClr val="000000"/>
                </a:solidFill>
                <a:latin typeface="Courier New"/>
                <a:ea typeface="Courier New"/>
                <a:cs typeface="Courier New"/>
                <a:sym typeface="Courier New"/>
              </a:rPr>
            </a:b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 request            | parameters</a:t>
            </a: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a:t>
            </a: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000000"/>
                </a:solidFill>
                <a:latin typeface="Courier New"/>
                <a:ea typeface="Courier New"/>
                <a:cs typeface="Courier New"/>
                <a:sym typeface="Courier New"/>
              </a:rPr>
              <a:t>{'consistency_level': 'LOCAL_ONE', 'page_size': '5000', 'query': 'SELECT * FROM test2 WHERE key=''XXXXXXXXXXXXXXXXX''', 'serial_consistency_level': 'SERIAL'}</a:t>
            </a:r>
          </a:p>
          <a:p>
            <a:pPr indent="0" lvl="0" marL="0" marR="0" rtl="0" algn="l">
              <a:spcBef>
                <a:spcPts val="0"/>
              </a:spcBef>
              <a:buClr>
                <a:srgbClr val="4C5858"/>
              </a:buClr>
              <a:buSzPct val="25000"/>
              <a:buFont typeface="Arial"/>
              <a:buNone/>
            </a:pP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000000"/>
                </a:solidFill>
                <a:latin typeface="Courier New"/>
                <a:ea typeface="Courier New"/>
                <a:cs typeface="Courier New"/>
                <a:sym typeface="Courier New"/>
              </a:rPr>
              <a:t>{'consistency_level': 'ONE', 'query': 'select cluster_name from system.local', 'serial_consistency_level': 'SERIAL'}</a:t>
            </a:r>
          </a:p>
          <a:p>
            <a:pPr indent="0" lvl="0" marL="0" marR="0" rtl="0" algn="l">
              <a:spcBef>
                <a:spcPts val="0"/>
              </a:spcBef>
              <a:buClr>
                <a:srgbClr val="4C5858"/>
              </a:buClr>
              <a:buSzPct val="25000"/>
              <a:buFont typeface="Arial"/>
              <a:buNone/>
            </a:pP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000000"/>
                </a:solidFill>
                <a:latin typeface="Courier New"/>
                <a:ea typeface="Courier New"/>
                <a:cs typeface="Courier New"/>
                <a:sym typeface="Courier New"/>
              </a:rPr>
              <a:t>{'consistency_level': 'ONE', 'query': 'select cluster_name from system.local',</a:t>
            </a:r>
            <a:r>
              <a:rPr lang="en-US" sz="1000">
                <a:solidFill>
                  <a:srgbClr val="000000"/>
                </a:solidFill>
                <a:latin typeface="Courier New"/>
                <a:ea typeface="Courier New"/>
                <a:cs typeface="Courier New"/>
                <a:sym typeface="Courier New"/>
              </a:rPr>
              <a:t> </a:t>
            </a:r>
            <a:r>
              <a:rPr lang="en-US" sz="1000">
                <a:solidFill>
                  <a:srgbClr val="000000"/>
                </a:solidFill>
                <a:latin typeface="Courier New"/>
                <a:ea typeface="Courier New"/>
                <a:cs typeface="Courier New"/>
                <a:sym typeface="Courier New"/>
              </a:rPr>
              <a:t>'serial_consistency_level': 'SERIAL'}</a:t>
            </a:r>
          </a:p>
          <a:p>
            <a:pPr indent="0" lvl="0" marL="0" marR="0" rtl="0" algn="l">
              <a:spcBef>
                <a:spcPts val="0"/>
              </a:spcBef>
              <a:buClr>
                <a:srgbClr val="4C5858"/>
              </a:buClr>
              <a:buSzPct val="25000"/>
              <a:buFont typeface="Arial"/>
              <a:buNone/>
            </a:pPr>
            <a:br>
              <a:rPr lang="en-US" sz="1000">
                <a:solidFill>
                  <a:srgbClr val="000000"/>
                </a:solidFill>
                <a:latin typeface="Courier New"/>
                <a:ea typeface="Courier New"/>
                <a:cs typeface="Courier New"/>
                <a:sym typeface="Courier New"/>
              </a:rPr>
            </a:br>
            <a:r>
              <a:rPr lang="en-US" sz="1000">
                <a:solidFill>
                  <a:srgbClr val="000000"/>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000000"/>
                </a:solidFill>
                <a:latin typeface="Courier New"/>
                <a:ea typeface="Courier New"/>
                <a:cs typeface="Courier New"/>
                <a:sym typeface="Courier New"/>
              </a:rPr>
              <a:t>{'consistency_level': 'ONE', 'query': 'SELECT * FROM system.schema_columnfamilies', 'serial_consistency_level': 'SERIAL'}</a:t>
            </a:r>
          </a:p>
          <a:p>
            <a:pPr indent="0" lvl="0" marL="0" marR="0" rtl="0" algn="l">
              <a:spcBef>
                <a:spcPts val="0"/>
              </a:spcBef>
              <a:buClr>
                <a:srgbClr val="4C5858"/>
              </a:buClr>
              <a:buSzPct val="25000"/>
              <a:buFont typeface="Arial"/>
              <a:buNone/>
            </a:pPr>
            <a:r>
              <a:t/>
            </a:r>
            <a:endParaRPr sz="240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2" name="Shape 322"/>
        <p:cNvGrpSpPr/>
        <p:nvPr/>
      </p:nvGrpSpPr>
      <p:grpSpPr>
        <a:xfrm>
          <a:off x="0" y="0"/>
          <a:ext cx="0" cy="0"/>
          <a:chOff x="0" y="0"/>
          <a:chExt cx="0" cy="0"/>
        </a:xfrm>
      </p:grpSpPr>
      <p:sp>
        <p:nvSpPr>
          <p:cNvPr id="323" name="Shape 323"/>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24" name="Shape 324"/>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25" name="Shape 32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26" name="Shape 326"/>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000">
                <a:solidFill>
                  <a:srgbClr val="CCCCCC"/>
                </a:solidFill>
                <a:latin typeface="Courier New"/>
                <a:ea typeface="Courier New"/>
                <a:cs typeface="Courier New"/>
                <a:sym typeface="Courier New"/>
              </a:rPr>
              <a:t>cqlsh:system_traces&gt; SELECT request,parameters FROM sessions LIMIT 4;</a:t>
            </a:r>
            <a:br>
              <a:rPr lang="en-US" sz="1000">
                <a:solidFill>
                  <a:srgbClr val="CCCCCC"/>
                </a:solidFill>
                <a:latin typeface="Courier New"/>
                <a:ea typeface="Courier New"/>
                <a:cs typeface="Courier New"/>
                <a:sym typeface="Courier New"/>
              </a:rPr>
            </a:b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 request            | parameters</a:t>
            </a: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a:t>
            </a: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CCCCCC"/>
                </a:solidFill>
                <a:latin typeface="Courier New"/>
                <a:ea typeface="Courier New"/>
                <a:cs typeface="Courier New"/>
                <a:sym typeface="Courier New"/>
              </a:rPr>
              <a:t>{'consistency_level': 'LOCAL_ONE', 'page_size': '5000', 'query': 'SELECT * FROM test2 WHERE key=''XXXXXXXXXXXXXXXXX''', 'serial_consistency_level': 'SERIAL'}</a:t>
            </a:r>
          </a:p>
          <a:p>
            <a:pPr indent="0" lvl="0" marL="0" marR="0" rtl="0" algn="l">
              <a:spcBef>
                <a:spcPts val="0"/>
              </a:spcBef>
              <a:buClr>
                <a:srgbClr val="4C5858"/>
              </a:buClr>
              <a:buSzPct val="25000"/>
              <a:buFont typeface="Arial"/>
              <a:buNone/>
            </a:pP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CCCCCC"/>
                </a:solidFill>
                <a:latin typeface="Courier New"/>
                <a:ea typeface="Courier New"/>
                <a:cs typeface="Courier New"/>
                <a:sym typeface="Courier New"/>
              </a:rPr>
              <a:t>{'consistency_level': 'ONE', 'query': 'select cluster_name from system.local', 'serial_consistency_level': 'SERIAL'}</a:t>
            </a:r>
          </a:p>
          <a:p>
            <a:pPr indent="0" lvl="0" marL="0" marR="0" rtl="0" algn="l">
              <a:spcBef>
                <a:spcPts val="0"/>
              </a:spcBef>
              <a:buClr>
                <a:srgbClr val="4C5858"/>
              </a:buClr>
              <a:buSzPct val="25000"/>
              <a:buFont typeface="Arial"/>
              <a:buNone/>
            </a:pP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CCCCCC"/>
                </a:solidFill>
                <a:latin typeface="Courier New"/>
                <a:ea typeface="Courier New"/>
                <a:cs typeface="Courier New"/>
                <a:sym typeface="Courier New"/>
              </a:rPr>
              <a:t>{'consistency_level': 'ONE', 'query': 'select cluster_name from system.local', 'serial_consistency_level': 'SERIAL'}</a:t>
            </a:r>
          </a:p>
          <a:p>
            <a:pPr indent="0" lvl="0" marL="0" marR="0" rtl="0" algn="l">
              <a:spcBef>
                <a:spcPts val="0"/>
              </a:spcBef>
              <a:buClr>
                <a:srgbClr val="4C5858"/>
              </a:buClr>
              <a:buSzPct val="25000"/>
              <a:buFont typeface="Arial"/>
              <a:buNone/>
            </a:pPr>
            <a:br>
              <a:rPr lang="en-US" sz="1000">
                <a:solidFill>
                  <a:srgbClr val="CCCCCC"/>
                </a:solidFill>
                <a:latin typeface="Courier New"/>
                <a:ea typeface="Courier New"/>
                <a:cs typeface="Courier New"/>
                <a:sym typeface="Courier New"/>
              </a:rPr>
            </a:br>
            <a:r>
              <a:rPr lang="en-US" sz="1000">
                <a:solidFill>
                  <a:srgbClr val="CCCCCC"/>
                </a:solidFill>
                <a:latin typeface="Courier New"/>
                <a:ea typeface="Courier New"/>
                <a:cs typeface="Courier New"/>
                <a:sym typeface="Courier New"/>
              </a:rPr>
              <a:t> Execute CQL3 query |</a:t>
            </a:r>
          </a:p>
          <a:p>
            <a:pPr indent="0" lvl="0" marL="0" marR="0" rtl="0" algn="l">
              <a:spcBef>
                <a:spcPts val="0"/>
              </a:spcBef>
              <a:buClr>
                <a:srgbClr val="4C5858"/>
              </a:buClr>
              <a:buSzPct val="25000"/>
              <a:buFont typeface="Arial"/>
              <a:buNone/>
            </a:pPr>
            <a:r>
              <a:rPr lang="en-US" sz="1000">
                <a:solidFill>
                  <a:srgbClr val="CCCCCC"/>
                </a:solidFill>
                <a:latin typeface="Courier New"/>
                <a:ea typeface="Courier New"/>
                <a:cs typeface="Courier New"/>
                <a:sym typeface="Courier New"/>
              </a:rPr>
              <a:t>{'consistency_level': 'ONE', 'query': 'SELECT * FROM system.schema_columnfamilies', 'serial_consistency_level': 'SERIAL'}</a:t>
            </a:r>
          </a:p>
          <a:p>
            <a:pPr indent="0" lvl="0" marL="0" marR="0" rtl="0" algn="l">
              <a:spcBef>
                <a:spcPts val="0"/>
              </a:spcBef>
              <a:buClr>
                <a:srgbClr val="4C5858"/>
              </a:buClr>
              <a:buSzPct val="25000"/>
              <a:buFont typeface="Arial"/>
              <a:buNone/>
            </a:pPr>
            <a:r>
              <a:t/>
            </a:r>
            <a:endParaRPr sz="2400">
              <a:solidFill>
                <a:srgbClr val="CCCCCC"/>
              </a:solidFill>
            </a:endParaRPr>
          </a:p>
        </p:txBody>
      </p:sp>
      <p:sp>
        <p:nvSpPr>
          <p:cNvPr id="327" name="Shape 327"/>
          <p:cNvSpPr txBox="1"/>
          <p:nvPr/>
        </p:nvSpPr>
        <p:spPr>
          <a:xfrm rot="-1340107">
            <a:off x="514205" y="1853116"/>
            <a:ext cx="8265286" cy="1143914"/>
          </a:xfrm>
          <a:prstGeom prst="rect">
            <a:avLst/>
          </a:prstGeom>
          <a:noFill/>
          <a:ln>
            <a:noFill/>
          </a:ln>
        </p:spPr>
        <p:txBody>
          <a:bodyPr anchorCtr="0" anchor="t" bIns="91425" lIns="91425" rIns="91425" tIns="91425">
            <a:noAutofit/>
          </a:bodyPr>
          <a:lstStyle/>
          <a:p>
            <a:pPr lvl="0" rtl="0">
              <a:spcBef>
                <a:spcPts val="0"/>
              </a:spcBef>
              <a:buNone/>
            </a:pPr>
            <a:r>
              <a:rPr b="1" lang="en-US" sz="4200"/>
              <a:t>Let a program deal with it!</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1" name="Shape 331"/>
        <p:cNvGrpSpPr/>
        <p:nvPr/>
      </p:nvGrpSpPr>
      <p:grpSpPr>
        <a:xfrm>
          <a:off x="0" y="0"/>
          <a:ext cx="0" cy="0"/>
          <a:chOff x="0" y="0"/>
          <a:chExt cx="0" cy="0"/>
        </a:xfrm>
      </p:grpSpPr>
      <p:sp>
        <p:nvSpPr>
          <p:cNvPr id="332" name="Shape 332"/>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33" name="Shape 333"/>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34" name="Shape 334"/>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35" name="Shape 335"/>
          <p:cNvSpPr txBox="1"/>
          <p:nvPr>
            <p:ph idx="4294967295" type="body"/>
          </p:nvPr>
        </p:nvSpPr>
        <p:spPr>
          <a:xfrm>
            <a:off x="457200" y="1063375"/>
            <a:ext cx="8229600" cy="29997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200">
                <a:solidFill>
                  <a:srgbClr val="4C5858"/>
                </a:solidFill>
                <a:latin typeface="Courier New"/>
                <a:ea typeface="Courier New"/>
                <a:cs typeface="Courier New"/>
                <a:sym typeface="Courier New"/>
              </a:rPr>
              <a:t>$ cassandra-tracing `hostname -I `</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100% Complete: XXXXXXXXXXXXXXXXXXXXXXXXXXXXXXXXXXXXXXXXXXXXXXXX|100</a:t>
            </a:r>
            <a:br>
              <a:rPr lang="en-US" sz="1200">
                <a:solidFill>
                  <a:srgbClr val="4C5858"/>
                </a:solidFill>
                <a:latin typeface="Courier New"/>
                <a:ea typeface="Courier New"/>
                <a:cs typeface="Courier New"/>
                <a:sym typeface="Courier New"/>
              </a:rPr>
            </a:b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Total skipped due to null duration: 0</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Total skipped due to error: 0</a:t>
            </a:r>
            <a:br>
              <a:rPr lang="en-US" sz="1200">
                <a:solidFill>
                  <a:srgbClr val="4C5858"/>
                </a:solidFill>
                <a:latin typeface="Courier New"/>
                <a:ea typeface="Courier New"/>
                <a:cs typeface="Courier New"/>
                <a:sym typeface="Courier New"/>
              </a:rPr>
            </a:b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175 sessions satisfying criteria.</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Showing 100 longest running results.</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Session Id  Duration(us)          Query</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19696      SELECT * FROM system.schema_columnfamilies</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20569      Executing single-partition query on ColumnFamilyA</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20905      SELECT * FROM system.schema_columnfamilies</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21056      Executing single-partition query on ColumnFamilyB</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21397      Executing single-partition query on ColumnFamilyB</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UUID          21992      Executing single-partition query on ColumnFamilyC</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a:t>
            </a:r>
          </a:p>
        </p:txBody>
      </p:sp>
      <p:sp>
        <p:nvSpPr>
          <p:cNvPr id="336" name="Shape 336"/>
          <p:cNvSpPr txBox="1"/>
          <p:nvPr/>
        </p:nvSpPr>
        <p:spPr>
          <a:xfrm>
            <a:off x="5095150" y="4111450"/>
            <a:ext cx="4393800" cy="378900"/>
          </a:xfrm>
          <a:prstGeom prst="rect">
            <a:avLst/>
          </a:prstGeom>
          <a:noFill/>
          <a:ln>
            <a:noFill/>
          </a:ln>
        </p:spPr>
        <p:txBody>
          <a:bodyPr anchorCtr="0" anchor="t" bIns="91425" lIns="91425" rIns="91425" tIns="91425">
            <a:noAutofit/>
          </a:bodyPr>
          <a:lstStyle/>
          <a:p>
            <a:pPr lvl="0">
              <a:spcBef>
                <a:spcPts val="0"/>
              </a:spcBef>
              <a:buNone/>
            </a:pPr>
            <a:r>
              <a:rPr lang="en-US"/>
              <a:t>Longest duration queries shown last</a:t>
            </a:r>
          </a:p>
        </p:txBody>
      </p:sp>
      <p:cxnSp>
        <p:nvCxnSpPr>
          <p:cNvPr id="337" name="Shape 337"/>
          <p:cNvCxnSpPr>
            <a:stCxn id="336" idx="1"/>
          </p:cNvCxnSpPr>
          <p:nvPr/>
        </p:nvCxnSpPr>
        <p:spPr>
          <a:xfrm rot="10800000">
            <a:off x="4820950" y="3857500"/>
            <a:ext cx="274200" cy="443400"/>
          </a:xfrm>
          <a:prstGeom prst="straightConnector1">
            <a:avLst/>
          </a:prstGeom>
          <a:noFill/>
          <a:ln cap="flat" cmpd="sng" w="9525">
            <a:solidFill>
              <a:srgbClr val="000000"/>
            </a:solidFill>
            <a:prstDash val="solid"/>
            <a:round/>
            <a:headEnd len="lg" w="lg" type="none"/>
            <a:tailEnd len="lg" w="lg" type="triangle"/>
          </a:ln>
        </p:spPr>
      </p:cxnSp>
      <p:sp>
        <p:nvSpPr>
          <p:cNvPr id="338" name="Shape 338"/>
          <p:cNvSpPr txBox="1"/>
          <p:nvPr/>
        </p:nvSpPr>
        <p:spPr>
          <a:xfrm>
            <a:off x="540150" y="4184125"/>
            <a:ext cx="3660000" cy="354600"/>
          </a:xfrm>
          <a:prstGeom prst="rect">
            <a:avLst/>
          </a:prstGeom>
          <a:noFill/>
          <a:ln>
            <a:noFill/>
          </a:ln>
        </p:spPr>
        <p:txBody>
          <a:bodyPr anchorCtr="0" anchor="t" bIns="91425" lIns="91425" rIns="91425" tIns="91425">
            <a:noAutofit/>
          </a:bodyPr>
          <a:lstStyle/>
          <a:p>
            <a:pPr lvl="0">
              <a:spcBef>
                <a:spcPts val="0"/>
              </a:spcBef>
              <a:buNone/>
            </a:pPr>
            <a:r>
              <a:rPr lang="en-US"/>
              <a:t>Session id allows introspection into individual operations in </a:t>
            </a:r>
            <a:r>
              <a:rPr lang="en-US">
                <a:latin typeface="Courier New"/>
                <a:ea typeface="Courier New"/>
                <a:cs typeface="Courier New"/>
                <a:sym typeface="Courier New"/>
              </a:rPr>
              <a:t>system_traces</a:t>
            </a:r>
          </a:p>
        </p:txBody>
      </p:sp>
      <p:cxnSp>
        <p:nvCxnSpPr>
          <p:cNvPr id="339" name="Shape 339"/>
          <p:cNvCxnSpPr/>
          <p:nvPr/>
        </p:nvCxnSpPr>
        <p:spPr>
          <a:xfrm rot="10800000">
            <a:off x="1031775" y="3805075"/>
            <a:ext cx="854700" cy="411300"/>
          </a:xfrm>
          <a:prstGeom prst="straightConnector1">
            <a:avLst/>
          </a:prstGeom>
          <a:noFill/>
          <a:ln cap="flat" cmpd="sng" w="9525">
            <a:solidFill>
              <a:srgbClr val="000000"/>
            </a:solidFill>
            <a:prstDash val="solid"/>
            <a:round/>
            <a:headEnd len="lg" w="lg" type="none"/>
            <a:tailEnd len="lg" w="lg" type="triangle"/>
          </a:ln>
        </p:spPr>
      </p:cxnSp>
      <p:sp>
        <p:nvSpPr>
          <p:cNvPr id="340" name="Shape 340"/>
          <p:cNvSpPr txBox="1"/>
          <p:nvPr/>
        </p:nvSpPr>
        <p:spPr>
          <a:xfrm>
            <a:off x="5389500" y="603875"/>
            <a:ext cx="3297300" cy="387000"/>
          </a:xfrm>
          <a:prstGeom prst="rect">
            <a:avLst/>
          </a:prstGeom>
          <a:noFill/>
          <a:ln>
            <a:noFill/>
          </a:ln>
        </p:spPr>
        <p:txBody>
          <a:bodyPr anchorCtr="0" anchor="t" bIns="91425" lIns="91425" rIns="91425" tIns="91425">
            <a:noAutofit/>
          </a:bodyPr>
          <a:lstStyle/>
          <a:p>
            <a:pPr lvl="0" rtl="0">
              <a:spcBef>
                <a:spcPts val="0"/>
              </a:spcBef>
              <a:buNone/>
            </a:pPr>
            <a:r>
              <a:rPr lang="en-US"/>
              <a:t>*Not all fields shown</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46" name="Shape 346"/>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47" name="Shape 34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48" name="Shape 348"/>
          <p:cNvSpPr txBox="1"/>
          <p:nvPr>
            <p:ph idx="4294967295" type="body"/>
          </p:nvPr>
        </p:nvSpPr>
        <p:spPr>
          <a:xfrm>
            <a:off x="457200" y="1063375"/>
            <a:ext cx="8229600" cy="29997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200">
                <a:solidFill>
                  <a:srgbClr val="4C5858"/>
                </a:solidFill>
                <a:latin typeface="Courier New"/>
                <a:ea typeface="Courier New"/>
                <a:cs typeface="Courier New"/>
                <a:sym typeface="Courier New"/>
              </a:rPr>
              <a:t>cqlsh:system_traces&gt; select activity,source_elapsed from events WHERE session_id=UUID;</a:t>
            </a:r>
            <a:br>
              <a:rPr lang="en-US" sz="1200">
                <a:solidFill>
                  <a:srgbClr val="4C5858"/>
                </a:solidFill>
                <a:latin typeface="Courier New"/>
                <a:ea typeface="Courier New"/>
                <a:cs typeface="Courier New"/>
                <a:sym typeface="Courier New"/>
              </a:rPr>
            </a:b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activity                                                       | source_elapsed</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Parsing SELECT * FROM system.schema_columnfamilies |    21</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Preparing statement |    31</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Computing ranges to query |    73</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Submitting range requests on 1 ranges with a concurrency of 1 |    88</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Submitted 1 concurrent range requests covering 1 ranges |    96</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Executing seq scan across 3 sstables for [min(-1), min(-1)] |   382</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Read 7 live and 0 tombstone cells |  2057</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Read 2 live and 0 tombstone cells |  2495</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Read 1 live and 0 tombstone cells |  3066</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Read 17 live and 32 tombstone cells | 16892</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Read 7 live and 0 tombstone cells | 18757</a:t>
            </a:r>
            <a:br>
              <a:rPr lang="en-US" sz="1200">
                <a:solidFill>
                  <a:srgbClr val="4C5858"/>
                </a:solidFill>
                <a:latin typeface="Courier New"/>
                <a:ea typeface="Courier New"/>
                <a:cs typeface="Courier New"/>
                <a:sym typeface="Courier New"/>
              </a:rPr>
            </a:br>
            <a:r>
              <a:rPr lang="en-US" sz="1200">
                <a:solidFill>
                  <a:srgbClr val="4C5858"/>
                </a:solidFill>
                <a:latin typeface="Courier New"/>
                <a:ea typeface="Courier New"/>
                <a:cs typeface="Courier New"/>
                <a:sym typeface="Courier New"/>
              </a:rPr>
              <a:t>                                  Scanned 5 rows and matched 5 | 19172</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2" name="Shape 352"/>
        <p:cNvGrpSpPr/>
        <p:nvPr/>
      </p:nvGrpSpPr>
      <p:grpSpPr>
        <a:xfrm>
          <a:off x="0" y="0"/>
          <a:ext cx="0" cy="0"/>
          <a:chOff x="0" y="0"/>
          <a:chExt cx="0" cy="0"/>
        </a:xfrm>
      </p:grpSpPr>
      <p:sp>
        <p:nvSpPr>
          <p:cNvPr id="353" name="Shape 353"/>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cassandra-tracing</a:t>
            </a:r>
          </a:p>
        </p:txBody>
      </p:sp>
      <p:sp>
        <p:nvSpPr>
          <p:cNvPr id="354" name="Shape 354"/>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55" name="Shape 35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56" name="Shape 356"/>
          <p:cNvSpPr txBox="1"/>
          <p:nvPr>
            <p:ph idx="4294967295" type="body"/>
          </p:nvPr>
        </p:nvSpPr>
        <p:spPr>
          <a:xfrm>
            <a:off x="457200" y="1200150"/>
            <a:ext cx="84108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333333"/>
                </a:solidFill>
                <a:highlight>
                  <a:srgbClr val="FFFFFF"/>
                </a:highlight>
              </a:rPr>
              <a:t>Benefits:</a:t>
            </a:r>
          </a:p>
          <a:p>
            <a:pPr indent="-381000" lvl="0" marL="457200" marR="0" rtl="0" algn="l">
              <a:spcBef>
                <a:spcPts val="0"/>
              </a:spcBef>
              <a:buClr>
                <a:srgbClr val="333333"/>
              </a:buClr>
              <a:buSzPct val="100000"/>
            </a:pPr>
            <a:r>
              <a:rPr lang="en-US" sz="2400">
                <a:solidFill>
                  <a:srgbClr val="333333"/>
                </a:solidFill>
                <a:highlight>
                  <a:srgbClr val="FFFFFF"/>
                </a:highlight>
              </a:rPr>
              <a:t>High level view of traffic passing through the node</a:t>
            </a:r>
          </a:p>
          <a:p>
            <a:pPr indent="-381000" lvl="1" marL="914400" marR="0" rtl="0" algn="l">
              <a:spcBef>
                <a:spcPts val="0"/>
              </a:spcBef>
              <a:buClr>
                <a:srgbClr val="333333"/>
              </a:buClr>
              <a:buSzPct val="100000"/>
            </a:pPr>
            <a:r>
              <a:rPr lang="en-US" sz="2400">
                <a:solidFill>
                  <a:srgbClr val="333333"/>
                </a:solidFill>
                <a:highlight>
                  <a:srgbClr val="FFFFFF"/>
                </a:highlight>
              </a:rPr>
              <a:t>Does a single query type take a long time?</a:t>
            </a:r>
          </a:p>
          <a:p>
            <a:pPr indent="-381000" lvl="1" marL="914400" marR="0" rtl="0" algn="l">
              <a:spcBef>
                <a:spcPts val="0"/>
              </a:spcBef>
              <a:buClr>
                <a:srgbClr val="333333"/>
              </a:buClr>
              <a:buSzPct val="100000"/>
            </a:pPr>
            <a:r>
              <a:rPr lang="en-US" sz="2400">
                <a:solidFill>
                  <a:srgbClr val="333333"/>
                </a:solidFill>
                <a:highlight>
                  <a:srgbClr val="FFFFFF"/>
                </a:highlight>
              </a:rPr>
              <a:t>Are you hitting a lot of tombstones with a query type?</a:t>
            </a:r>
          </a:p>
          <a:p>
            <a:pPr indent="-381000" lvl="1" marL="914400" marR="0" rtl="0" algn="l">
              <a:spcBef>
                <a:spcPts val="0"/>
              </a:spcBef>
              <a:buClr>
                <a:srgbClr val="333333"/>
              </a:buClr>
              <a:buSzPct val="100000"/>
            </a:pPr>
            <a:r>
              <a:rPr lang="en-US" sz="2400">
                <a:solidFill>
                  <a:srgbClr val="333333"/>
                </a:solidFill>
                <a:highlight>
                  <a:srgbClr val="FFFFFF"/>
                </a:highlight>
              </a:rPr>
              <a:t>Index usage?  Timeouts?</a:t>
            </a:r>
          </a:p>
          <a:p>
            <a:pPr indent="-381000" lvl="0" marL="457200" marR="0" rtl="0" algn="l">
              <a:spcBef>
                <a:spcPts val="0"/>
              </a:spcBef>
              <a:buClr>
                <a:srgbClr val="333333"/>
              </a:buClr>
              <a:buSzPct val="100000"/>
            </a:pPr>
            <a:r>
              <a:rPr lang="en-US" sz="2400">
                <a:solidFill>
                  <a:srgbClr val="333333"/>
                </a:solidFill>
                <a:highlight>
                  <a:srgbClr val="FFFFFF"/>
                </a:highlight>
              </a:rPr>
              <a:t>Meaningful introspection</a:t>
            </a:r>
          </a:p>
          <a:p>
            <a:pPr indent="-381000" lvl="1" marL="914400" marR="0" rtl="0" algn="l">
              <a:spcBef>
                <a:spcPts val="0"/>
              </a:spcBef>
              <a:buClr>
                <a:srgbClr val="333333"/>
              </a:buClr>
              <a:buSzPct val="100000"/>
            </a:pPr>
            <a:r>
              <a:rPr lang="en-US" sz="2400">
                <a:solidFill>
                  <a:srgbClr val="333333"/>
                </a:solidFill>
                <a:highlight>
                  <a:srgbClr val="FFFFFF"/>
                </a:highlight>
              </a:rPr>
              <a:t>Isolate the sessions that are interesting cases and spend your time on the queries driving up your %99.9.</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0" name="Shape 360"/>
        <p:cNvGrpSpPr/>
        <p:nvPr/>
      </p:nvGrpSpPr>
      <p:grpSpPr>
        <a:xfrm>
          <a:off x="0" y="0"/>
          <a:ext cx="0" cy="0"/>
          <a:chOff x="0" y="0"/>
          <a:chExt cx="0" cy="0"/>
        </a:xfrm>
      </p:grpSpPr>
      <p:graphicFrame>
        <p:nvGraphicFramePr>
          <p:cNvPr id="361" name="Shape 361"/>
          <p:cNvGraphicFramePr/>
          <p:nvPr/>
        </p:nvGraphicFramePr>
        <p:xfrm>
          <a:off x="452970" y="971550"/>
          <a:ext cx="3000000" cy="3000000"/>
        </p:xfrm>
        <a:graphic>
          <a:graphicData uri="http://schemas.openxmlformats.org/drawingml/2006/table">
            <a:tbl>
              <a:tblPr bandRow="1" firstRow="1">
                <a:noFill/>
                <a:tableStyleId>{52DC3C82-8209-4A1A-B9F9-B096391F612B}</a:tableStyleId>
              </a:tblPr>
              <a:tblGrid>
                <a:gridCol w="828550"/>
                <a:gridCol w="7409525"/>
              </a:tblGrid>
              <a:tr h="640075">
                <a:tc>
                  <a:txBody>
                    <a:bodyPr>
                      <a:noAutofit/>
                    </a:bodyPr>
                    <a:lstStyle/>
                    <a:p>
                      <a:pPr indent="0" lvl="0" marL="0" marR="0" rtl="0" algn="ctr">
                        <a:spcBef>
                          <a:spcPts val="0"/>
                        </a:spcBef>
                        <a:buSzPct val="25000"/>
                        <a:buNone/>
                      </a:pPr>
                      <a:r>
                        <a:rPr b="0" i="0" lang="en-US" sz="3600" u="none" cap="none" strike="noStrike">
                          <a:solidFill>
                            <a:schemeClr val="accent2"/>
                          </a:solidFill>
                          <a:latin typeface="Arial"/>
                          <a:ea typeface="Arial"/>
                          <a:cs typeface="Arial"/>
                          <a:sym typeface="Arial"/>
                        </a:rPr>
                        <a:t>1</a:t>
                      </a:r>
                    </a:p>
                  </a:txBody>
                  <a:tcPr marT="45725" marB="45725" marR="91450" marL="91450">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b="0" lang="en-US" sz="2400">
                          <a:solidFill>
                            <a:srgbClr val="4C5958"/>
                          </a:solidFill>
                          <a:latin typeface="Arial"/>
                          <a:ea typeface="Arial"/>
                          <a:cs typeface="Arial"/>
                          <a:sym typeface="Arial"/>
                        </a:rPr>
                        <a:t>Introduction</a:t>
                      </a:r>
                    </a:p>
                  </a:txBody>
                  <a:tcPr marT="45725" marB="45725" marR="91450" marL="182875" anchor="ctr">
                    <a:lnL cap="flat" cmpd="sng" w="9525">
                      <a:solidFill>
                        <a:srgbClr val="000000"/>
                      </a:solidFill>
                      <a:prstDash val="solid"/>
                      <a:round/>
                      <a:headEnd len="med" w="med" type="none"/>
                      <a:tailEnd len="med" w="med" type="none"/>
                    </a:lnL>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2</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Why command-line tools?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3</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cassandra-stat</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4</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cassandra-tracing</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5</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solidFill>
                      <a:srgbClr val="BFBFB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Ansible ad-hoc commands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solidFill>
                      <a:srgbClr val="BFBFBF"/>
                    </a:solidFill>
                  </a:tcPr>
                </a:tc>
              </a:tr>
            </a:tbl>
          </a:graphicData>
        </a:graphic>
      </p:graphicFrame>
      <p:sp>
        <p:nvSpPr>
          <p:cNvPr id="362" name="Shape 362"/>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63" name="Shape 363"/>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 name="Shape 113"/>
        <p:cNvGrpSpPr/>
        <p:nvPr/>
      </p:nvGrpSpPr>
      <p:grpSpPr>
        <a:xfrm>
          <a:off x="0" y="0"/>
          <a:ext cx="0" cy="0"/>
          <a:chOff x="0" y="0"/>
          <a:chExt cx="0" cy="0"/>
        </a:xfrm>
      </p:grpSpPr>
      <p:sp>
        <p:nvSpPr>
          <p:cNvPr id="114" name="Shape 114"/>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Knewton</a:t>
            </a:r>
          </a:p>
        </p:txBody>
      </p:sp>
      <p:sp>
        <p:nvSpPr>
          <p:cNvPr id="115" name="Shape 115"/>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16" name="Shape 116"/>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17" name="Shape 117"/>
          <p:cNvSpPr txBox="1"/>
          <p:nvPr>
            <p:ph idx="1" type="body"/>
          </p:nvPr>
        </p:nvSpPr>
        <p:spPr>
          <a:xfrm>
            <a:off x="457200" y="1419621"/>
            <a:ext cx="5267100" cy="3588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a:t>Leader in adaptive learning</a:t>
            </a:r>
          </a:p>
        </p:txBody>
      </p:sp>
      <p:sp>
        <p:nvSpPr>
          <p:cNvPr id="118" name="Shape 118"/>
          <p:cNvSpPr txBox="1"/>
          <p:nvPr>
            <p:ph idx="3" type="body"/>
          </p:nvPr>
        </p:nvSpPr>
        <p:spPr>
          <a:xfrm>
            <a:off x="457200" y="1923675"/>
            <a:ext cx="5267100" cy="1871700"/>
          </a:xfrm>
          <a:prstGeom prst="rect">
            <a:avLst/>
          </a:prstGeom>
          <a:noFill/>
          <a:ln>
            <a:noFill/>
          </a:ln>
        </p:spPr>
        <p:txBody>
          <a:bodyPr anchorCtr="0" anchor="t" bIns="45700" lIns="91425" rIns="91425" tIns="45700">
            <a:noAutofit/>
          </a:bodyPr>
          <a:lstStyle/>
          <a:p>
            <a:pPr indent="-228600" lvl="0" marL="457200" marR="0" rtl="0" algn="l">
              <a:lnSpc>
                <a:spcPct val="115000"/>
              </a:lnSpc>
              <a:spcBef>
                <a:spcPts val="0"/>
              </a:spcBef>
              <a:buClr>
                <a:schemeClr val="lt1"/>
              </a:buClr>
              <a:buFont typeface="Arial"/>
              <a:buChar char="●"/>
            </a:pPr>
            <a:r>
              <a:rPr lang="en-US" sz="1400"/>
              <a:t>Partners with publishers and institutions in Europe, US, and Asia</a:t>
            </a:r>
          </a:p>
          <a:p>
            <a:pPr indent="-228600" lvl="0" marL="457200" marR="0" rtl="0" algn="l">
              <a:lnSpc>
                <a:spcPct val="115000"/>
              </a:lnSpc>
              <a:spcBef>
                <a:spcPts val="0"/>
              </a:spcBef>
              <a:buChar char="●"/>
            </a:pPr>
            <a:r>
              <a:rPr lang="en-US" sz="1400"/>
              <a:t>Provides unique recommendations to students based on previous behavior</a:t>
            </a:r>
          </a:p>
          <a:p>
            <a:pPr indent="-317500" lvl="0" marL="457200" marR="0" rtl="0" algn="l">
              <a:lnSpc>
                <a:spcPct val="115000"/>
              </a:lnSpc>
              <a:spcBef>
                <a:spcPts val="0"/>
              </a:spcBef>
              <a:buSzPct val="100000"/>
              <a:buChar char="●"/>
            </a:pPr>
            <a:r>
              <a:rPr lang="en-US" sz="1400"/>
              <a:t>Advanced content ingestion, curation, and calibration</a:t>
            </a:r>
          </a:p>
          <a:p>
            <a:pPr indent="-317500" lvl="0" marL="457200" marR="0" rtl="0" algn="l">
              <a:lnSpc>
                <a:spcPct val="115000"/>
              </a:lnSpc>
              <a:spcBef>
                <a:spcPts val="0"/>
              </a:spcBef>
              <a:buSzPct val="100000"/>
              <a:buChar char="●"/>
            </a:pPr>
            <a:r>
              <a:rPr lang="en-US" sz="1400"/>
              <a:t>Runs in AWS with many different storage backends</a:t>
            </a:r>
          </a:p>
          <a:p>
            <a:pPr indent="-317500" lvl="0" marL="457200" marR="0" rtl="0" algn="l">
              <a:lnSpc>
                <a:spcPct val="115000"/>
              </a:lnSpc>
              <a:spcBef>
                <a:spcPts val="0"/>
              </a:spcBef>
              <a:buSzPct val="100000"/>
              <a:buChar char="●"/>
            </a:pPr>
            <a:r>
              <a:rPr lang="en-US" sz="1400"/>
              <a:t>Check us out: </a:t>
            </a:r>
            <a:r>
              <a:rPr lang="en-US" sz="1400" u="sng">
                <a:solidFill>
                  <a:srgbClr val="FFFFFF"/>
                </a:solidFill>
                <a:hlinkClick r:id="rId3"/>
              </a:rPr>
              <a:t>www.knewton.com/about/careers/</a:t>
            </a:r>
          </a:p>
        </p:txBody>
      </p:sp>
      <p:pic>
        <p:nvPicPr>
          <p:cNvPr id="119" name="Shape 119"/>
          <p:cNvPicPr preferRelativeResize="0"/>
          <p:nvPr/>
        </p:nvPicPr>
        <p:blipFill>
          <a:blip r:embed="rId4">
            <a:alphaModFix/>
          </a:blip>
          <a:stretch>
            <a:fillRect/>
          </a:stretch>
        </p:blipFill>
        <p:spPr>
          <a:xfrm>
            <a:off x="6474695" y="1465695"/>
            <a:ext cx="2212099" cy="221209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7" name="Shape 367"/>
        <p:cNvGrpSpPr/>
        <p:nvPr/>
      </p:nvGrpSpPr>
      <p:grpSpPr>
        <a:xfrm>
          <a:off x="0" y="0"/>
          <a:ext cx="0" cy="0"/>
          <a:chOff x="0" y="0"/>
          <a:chExt cx="0" cy="0"/>
        </a:xfrm>
      </p:grpSpPr>
      <p:sp>
        <p:nvSpPr>
          <p:cNvPr id="368" name="Shape 368"/>
          <p:cNvSpPr txBox="1"/>
          <p:nvPr>
            <p:ph type="title"/>
          </p:nvPr>
        </p:nvSpPr>
        <p:spPr>
          <a:xfrm>
            <a:off x="457200" y="205979"/>
            <a:ext cx="8229600" cy="85725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Ansible (www.ansible.com)</a:t>
            </a:r>
          </a:p>
        </p:txBody>
      </p:sp>
      <p:sp>
        <p:nvSpPr>
          <p:cNvPr id="369" name="Shape 369"/>
          <p:cNvSpPr txBox="1"/>
          <p:nvPr>
            <p:ph idx="1" type="body"/>
          </p:nvPr>
        </p:nvSpPr>
        <p:spPr>
          <a:xfrm>
            <a:off x="457200" y="1200150"/>
            <a:ext cx="85587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t>An agentless, open source, ssh-based, configuration management tool.</a:t>
            </a:r>
          </a:p>
          <a:p>
            <a:pPr indent="0" lvl="0" marL="0" marR="0" rtl="0" algn="l">
              <a:spcBef>
                <a:spcPts val="0"/>
              </a:spcBef>
              <a:buClr>
                <a:srgbClr val="4C5858"/>
              </a:buClr>
              <a:buSzPct val="25000"/>
              <a:buFont typeface="Arial"/>
              <a:buNone/>
            </a:pPr>
            <a:r>
              <a:t/>
            </a:r>
            <a:endParaRPr sz="2400"/>
          </a:p>
          <a:p>
            <a:pPr indent="0" lvl="0" marL="0" marR="0" rtl="0" algn="l">
              <a:spcBef>
                <a:spcPts val="0"/>
              </a:spcBef>
              <a:buClr>
                <a:srgbClr val="4C5858"/>
              </a:buClr>
              <a:buSzPct val="25000"/>
              <a:buFont typeface="Arial"/>
              <a:buNone/>
            </a:pPr>
            <a:r>
              <a:rPr lang="en-US" sz="2400"/>
              <a:t>We use it for backups / provisioning / distributed commands.</a:t>
            </a:r>
          </a:p>
          <a:p>
            <a:pPr indent="0" lvl="0" marL="0" marR="0" rtl="0" algn="l">
              <a:spcBef>
                <a:spcPts val="0"/>
              </a:spcBef>
              <a:buClr>
                <a:srgbClr val="4C5858"/>
              </a:buClr>
              <a:buSzPct val="25000"/>
              <a:buFont typeface="Arial"/>
              <a:buNone/>
            </a:pPr>
            <a:r>
              <a:t/>
            </a:r>
            <a:endParaRPr sz="2400"/>
          </a:p>
          <a:p>
            <a:pPr lvl="0" rtl="0">
              <a:spcBef>
                <a:spcPts val="0"/>
              </a:spcBef>
              <a:buClr>
                <a:schemeClr val="dk1"/>
              </a:buClr>
              <a:buSzPct val="45833"/>
              <a:buFont typeface="Arial"/>
              <a:buNone/>
            </a:pPr>
            <a:r>
              <a:rPr lang="en-US" sz="2400"/>
              <a:t>Go check out:     </a:t>
            </a:r>
            <a:r>
              <a:rPr b="1" lang="en-US" sz="1800">
                <a:solidFill>
                  <a:srgbClr val="5F6061"/>
                </a:solidFill>
                <a:highlight>
                  <a:srgbClr val="FFFFFF"/>
                </a:highlight>
                <a:latin typeface="Calibri"/>
                <a:ea typeface="Calibri"/>
                <a:cs typeface="Calibri"/>
                <a:sym typeface="Calibri"/>
              </a:rPr>
              <a:t>Cassandra backups and restorations using Ansible</a:t>
            </a:r>
          </a:p>
          <a:p>
            <a:pPr indent="908050" lvl="0" rtl="0">
              <a:lnSpc>
                <a:spcPct val="115000"/>
              </a:lnSpc>
              <a:spcBef>
                <a:spcPts val="0"/>
              </a:spcBef>
              <a:buClr>
                <a:schemeClr val="dk1"/>
              </a:buClr>
              <a:buSzPct val="45833"/>
              <a:buFont typeface="Arial"/>
              <a:buNone/>
            </a:pPr>
            <a:r>
              <a:rPr b="1" lang="en-US" sz="2400">
                <a:solidFill>
                  <a:srgbClr val="5F6061"/>
                </a:solidFill>
                <a:highlight>
                  <a:srgbClr val="FFFFFF"/>
                </a:highlight>
              </a:rPr>
              <a:t>			</a:t>
            </a:r>
            <a:r>
              <a:rPr b="1" lang="en-US" sz="1800">
                <a:solidFill>
                  <a:srgbClr val="5F6061"/>
                </a:solidFill>
                <a:highlight>
                  <a:srgbClr val="FFFFFF"/>
                </a:highlight>
                <a:latin typeface="Calibri"/>
                <a:ea typeface="Calibri"/>
                <a:cs typeface="Calibri"/>
                <a:sym typeface="Calibri"/>
              </a:rPr>
              <a:t>Joshua Wickman</a:t>
            </a:r>
          </a:p>
          <a:p>
            <a:pPr indent="977900" lvl="0" rtl="0">
              <a:lnSpc>
                <a:spcPct val="115000"/>
              </a:lnSpc>
              <a:spcBef>
                <a:spcPts val="0"/>
              </a:spcBef>
              <a:buNone/>
            </a:pPr>
            <a:r>
              <a:rPr b="1" lang="en-US" sz="1800">
                <a:solidFill>
                  <a:srgbClr val="5F6061"/>
                </a:solidFill>
                <a:highlight>
                  <a:srgbClr val="FFFFFF"/>
                </a:highlight>
                <a:latin typeface="Calibri"/>
                <a:ea typeface="Calibri"/>
                <a:cs typeface="Calibri"/>
                <a:sym typeface="Calibri"/>
              </a:rPr>
              <a:t>                          4:10 PM – 4:45 PM  Room 210B</a:t>
            </a:r>
          </a:p>
        </p:txBody>
      </p:sp>
      <p:sp>
        <p:nvSpPr>
          <p:cNvPr id="370" name="Shape 370"/>
          <p:cNvSpPr txBox="1"/>
          <p:nvPr>
            <p:ph idx="11" type="ftr"/>
          </p:nvPr>
        </p:nvSpPr>
        <p:spPr>
          <a:xfrm>
            <a:off x="457200" y="4836826"/>
            <a:ext cx="1594519" cy="273843"/>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71" name="Shape 371"/>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5" name="Shape 375"/>
        <p:cNvGrpSpPr/>
        <p:nvPr/>
      </p:nvGrpSpPr>
      <p:grpSpPr>
        <a:xfrm>
          <a:off x="0" y="0"/>
          <a:ext cx="0" cy="0"/>
          <a:chOff x="0" y="0"/>
          <a:chExt cx="0" cy="0"/>
        </a:xfrm>
      </p:grpSpPr>
      <p:sp>
        <p:nvSpPr>
          <p:cNvPr id="376" name="Shape 376"/>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Ad Hoc commands</a:t>
            </a:r>
          </a:p>
        </p:txBody>
      </p:sp>
      <p:sp>
        <p:nvSpPr>
          <p:cNvPr id="377" name="Shape 377"/>
          <p:cNvSpPr txBox="1"/>
          <p:nvPr>
            <p:ph idx="1" type="body"/>
          </p:nvPr>
        </p:nvSpPr>
        <p:spPr>
          <a:xfrm>
            <a:off x="457200" y="1200150"/>
            <a:ext cx="8229600" cy="12819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000000"/>
                </a:solidFill>
              </a:rPr>
              <a:t>Ad hoc commands are one-off command line processes</a:t>
            </a:r>
          </a:p>
          <a:p>
            <a:pPr indent="0" lvl="0" marL="0" marR="0" rtl="0" algn="l">
              <a:spcBef>
                <a:spcPts val="0"/>
              </a:spcBef>
              <a:buClr>
                <a:srgbClr val="4C5858"/>
              </a:buClr>
              <a:buSzPct val="25000"/>
              <a:buFont typeface="Arial"/>
              <a:buNone/>
            </a:pPr>
            <a:r>
              <a:t/>
            </a:r>
            <a:endParaRPr sz="2400"/>
          </a:p>
          <a:p>
            <a:pPr indent="0" lvl="0" marL="0" marR="0" rtl="0" algn="l">
              <a:spcBef>
                <a:spcPts val="0"/>
              </a:spcBef>
              <a:buClr>
                <a:srgbClr val="4C5858"/>
              </a:buClr>
              <a:buSzPct val="25000"/>
              <a:buFont typeface="Arial"/>
              <a:buNone/>
            </a:pPr>
            <a:r>
              <a:rPr lang="en-US" sz="1800">
                <a:solidFill>
                  <a:srgbClr val="4C5858"/>
                </a:solidFill>
                <a:latin typeface="Courier New"/>
                <a:ea typeface="Courier New"/>
                <a:cs typeface="Courier New"/>
                <a:sym typeface="Courier New"/>
              </a:rPr>
              <a:t>ansible cass</a:t>
            </a:r>
            <a:r>
              <a:rPr lang="en-US" sz="1800">
                <a:solidFill>
                  <a:srgbClr val="4C5858"/>
                </a:solidFill>
                <a:latin typeface="Courier New"/>
                <a:ea typeface="Courier New"/>
                <a:cs typeface="Courier New"/>
                <a:sym typeface="Courier New"/>
              </a:rPr>
              <a:t>andra</a:t>
            </a:r>
            <a:r>
              <a:rPr lang="en-US" sz="1800">
                <a:solidFill>
                  <a:srgbClr val="4C5858"/>
                </a:solidFill>
                <a:latin typeface="Courier New"/>
                <a:ea typeface="Courier New"/>
                <a:cs typeface="Courier New"/>
                <a:sym typeface="Courier New"/>
              </a:rPr>
              <a:t> -i ips.txt -m shell -a "hostname"</a:t>
            </a:r>
          </a:p>
        </p:txBody>
      </p:sp>
      <p:sp>
        <p:nvSpPr>
          <p:cNvPr id="378" name="Shape 378"/>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79" name="Shape 379"/>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80" name="Shape 380"/>
          <p:cNvSpPr txBox="1"/>
          <p:nvPr/>
        </p:nvSpPr>
        <p:spPr>
          <a:xfrm>
            <a:off x="2975450" y="2482050"/>
            <a:ext cx="2168100" cy="538200"/>
          </a:xfrm>
          <a:prstGeom prst="rect">
            <a:avLst/>
          </a:prstGeom>
          <a:noFill/>
          <a:ln>
            <a:noFill/>
          </a:ln>
        </p:spPr>
        <p:txBody>
          <a:bodyPr anchorCtr="0" anchor="t" bIns="91425" lIns="91425" rIns="91425" tIns="91425">
            <a:noAutofit/>
          </a:bodyPr>
          <a:lstStyle/>
          <a:p>
            <a:pPr lvl="0">
              <a:spcBef>
                <a:spcPts val="0"/>
              </a:spcBef>
              <a:buNone/>
            </a:pPr>
            <a:r>
              <a:rPr lang="en-US"/>
              <a:t>Yaml file of groups of ips</a:t>
            </a:r>
          </a:p>
        </p:txBody>
      </p:sp>
      <p:sp>
        <p:nvSpPr>
          <p:cNvPr id="381" name="Shape 381"/>
          <p:cNvSpPr txBox="1"/>
          <p:nvPr/>
        </p:nvSpPr>
        <p:spPr>
          <a:xfrm>
            <a:off x="4488500" y="2840875"/>
            <a:ext cx="2168100" cy="538200"/>
          </a:xfrm>
          <a:prstGeom prst="rect">
            <a:avLst/>
          </a:prstGeom>
          <a:noFill/>
          <a:ln>
            <a:noFill/>
          </a:ln>
        </p:spPr>
        <p:txBody>
          <a:bodyPr anchorCtr="0" anchor="t" bIns="91425" lIns="91425" rIns="91425" tIns="91425">
            <a:noAutofit/>
          </a:bodyPr>
          <a:lstStyle/>
          <a:p>
            <a:pPr lvl="0" rtl="0">
              <a:spcBef>
                <a:spcPts val="0"/>
              </a:spcBef>
              <a:buNone/>
            </a:pPr>
            <a:r>
              <a:rPr lang="en-US"/>
              <a:t>Using the shell module</a:t>
            </a:r>
          </a:p>
        </p:txBody>
      </p:sp>
      <p:sp>
        <p:nvSpPr>
          <p:cNvPr id="382" name="Shape 382"/>
          <p:cNvSpPr txBox="1"/>
          <p:nvPr/>
        </p:nvSpPr>
        <p:spPr>
          <a:xfrm>
            <a:off x="6106225" y="2482050"/>
            <a:ext cx="2168100" cy="538200"/>
          </a:xfrm>
          <a:prstGeom prst="rect">
            <a:avLst/>
          </a:prstGeom>
          <a:noFill/>
          <a:ln>
            <a:noFill/>
          </a:ln>
        </p:spPr>
        <p:txBody>
          <a:bodyPr anchorCtr="0" anchor="t" bIns="91425" lIns="91425" rIns="91425" tIns="91425">
            <a:noAutofit/>
          </a:bodyPr>
          <a:lstStyle/>
          <a:p>
            <a:pPr lvl="0" rtl="0" algn="ctr">
              <a:spcBef>
                <a:spcPts val="0"/>
              </a:spcBef>
              <a:buNone/>
            </a:pPr>
            <a:r>
              <a:rPr lang="en-US"/>
              <a:t>Command to execute on the remote host</a:t>
            </a:r>
          </a:p>
        </p:txBody>
      </p:sp>
      <p:sp>
        <p:nvSpPr>
          <p:cNvPr id="383" name="Shape 383"/>
          <p:cNvSpPr txBox="1"/>
          <p:nvPr/>
        </p:nvSpPr>
        <p:spPr>
          <a:xfrm>
            <a:off x="900000" y="2618825"/>
            <a:ext cx="2168100" cy="538200"/>
          </a:xfrm>
          <a:prstGeom prst="rect">
            <a:avLst/>
          </a:prstGeom>
          <a:noFill/>
          <a:ln>
            <a:noFill/>
          </a:ln>
        </p:spPr>
        <p:txBody>
          <a:bodyPr anchorCtr="0" anchor="t" bIns="91425" lIns="91425" rIns="91425" tIns="91425">
            <a:noAutofit/>
          </a:bodyPr>
          <a:lstStyle/>
          <a:p>
            <a:pPr lvl="0" rtl="0" algn="ctr">
              <a:spcBef>
                <a:spcPts val="0"/>
              </a:spcBef>
              <a:buNone/>
            </a:pPr>
            <a:r>
              <a:rPr lang="en-US"/>
              <a:t>Name of ip group to execute on</a:t>
            </a:r>
          </a:p>
        </p:txBody>
      </p:sp>
      <p:cxnSp>
        <p:nvCxnSpPr>
          <p:cNvPr id="384" name="Shape 384"/>
          <p:cNvCxnSpPr>
            <a:stCxn id="383" idx="0"/>
          </p:cNvCxnSpPr>
          <p:nvPr/>
        </p:nvCxnSpPr>
        <p:spPr>
          <a:xfrm flipH="1" rot="10800000">
            <a:off x="1984050" y="2347325"/>
            <a:ext cx="94200" cy="271500"/>
          </a:xfrm>
          <a:prstGeom prst="straightConnector1">
            <a:avLst/>
          </a:prstGeom>
          <a:noFill/>
          <a:ln cap="flat" cmpd="sng" w="19050">
            <a:solidFill>
              <a:srgbClr val="000000"/>
            </a:solidFill>
            <a:prstDash val="solid"/>
            <a:round/>
            <a:headEnd len="lg" w="lg" type="none"/>
            <a:tailEnd len="lg" w="lg" type="triangle"/>
          </a:ln>
        </p:spPr>
      </p:cxnSp>
      <p:cxnSp>
        <p:nvCxnSpPr>
          <p:cNvPr id="385" name="Shape 385"/>
          <p:cNvCxnSpPr>
            <a:stCxn id="380" idx="0"/>
          </p:cNvCxnSpPr>
          <p:nvPr/>
        </p:nvCxnSpPr>
        <p:spPr>
          <a:xfrm rot="10800000">
            <a:off x="3648200" y="2287650"/>
            <a:ext cx="411300" cy="194400"/>
          </a:xfrm>
          <a:prstGeom prst="straightConnector1">
            <a:avLst/>
          </a:prstGeom>
          <a:noFill/>
          <a:ln cap="flat" cmpd="sng" w="19050">
            <a:solidFill>
              <a:srgbClr val="000000"/>
            </a:solidFill>
            <a:prstDash val="solid"/>
            <a:round/>
            <a:headEnd len="lg" w="lg" type="none"/>
            <a:tailEnd len="lg" w="lg" type="triangle"/>
          </a:ln>
        </p:spPr>
      </p:cxnSp>
      <p:cxnSp>
        <p:nvCxnSpPr>
          <p:cNvPr id="386" name="Shape 386"/>
          <p:cNvCxnSpPr>
            <a:stCxn id="381" idx="0"/>
          </p:cNvCxnSpPr>
          <p:nvPr/>
        </p:nvCxnSpPr>
        <p:spPr>
          <a:xfrm rot="10800000">
            <a:off x="5322650" y="2362375"/>
            <a:ext cx="249900" cy="478500"/>
          </a:xfrm>
          <a:prstGeom prst="straightConnector1">
            <a:avLst/>
          </a:prstGeom>
          <a:noFill/>
          <a:ln cap="flat" cmpd="sng" w="19050">
            <a:solidFill>
              <a:srgbClr val="000000"/>
            </a:solidFill>
            <a:prstDash val="solid"/>
            <a:round/>
            <a:headEnd len="lg" w="lg" type="none"/>
            <a:tailEnd len="lg" w="lg" type="triangle"/>
          </a:ln>
        </p:spPr>
      </p:cxnSp>
      <p:cxnSp>
        <p:nvCxnSpPr>
          <p:cNvPr id="387" name="Shape 387"/>
          <p:cNvCxnSpPr>
            <a:stCxn id="382" idx="0"/>
          </p:cNvCxnSpPr>
          <p:nvPr/>
        </p:nvCxnSpPr>
        <p:spPr>
          <a:xfrm rot="10800000">
            <a:off x="6892975" y="2272650"/>
            <a:ext cx="297300" cy="209400"/>
          </a:xfrm>
          <a:prstGeom prst="straightConnector1">
            <a:avLst/>
          </a:prstGeom>
          <a:noFill/>
          <a:ln cap="flat" cmpd="sng" w="19050">
            <a:solidFill>
              <a:srgbClr val="000000"/>
            </a:solidFill>
            <a:prstDash val="solid"/>
            <a:round/>
            <a:headEnd len="lg" w="lg" type="none"/>
            <a:tailEnd len="lg" w="lg" type="triangle"/>
          </a:ln>
        </p:spPr>
      </p:cxnSp>
      <p:sp>
        <p:nvSpPr>
          <p:cNvPr id="388" name="Shape 388"/>
          <p:cNvSpPr txBox="1"/>
          <p:nvPr/>
        </p:nvSpPr>
        <p:spPr>
          <a:xfrm>
            <a:off x="568175" y="3528675"/>
            <a:ext cx="7706100" cy="743700"/>
          </a:xfrm>
          <a:prstGeom prst="rect">
            <a:avLst/>
          </a:prstGeom>
          <a:noFill/>
          <a:ln>
            <a:noFill/>
          </a:ln>
        </p:spPr>
        <p:txBody>
          <a:bodyPr anchorCtr="0" anchor="t" bIns="91425" lIns="91425" rIns="91425" tIns="91425">
            <a:noAutofit/>
          </a:bodyPr>
          <a:lstStyle/>
          <a:p>
            <a:pPr lvl="0">
              <a:spcBef>
                <a:spcPts val="0"/>
              </a:spcBef>
              <a:buNone/>
            </a:pPr>
            <a:r>
              <a:rPr lang="en-US" sz="2400"/>
              <a:t>IP List can be a script that returns the IPs, so it can tie into any inventory </a:t>
            </a:r>
            <a:r>
              <a:rPr lang="en-US" sz="2400"/>
              <a:t>management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2" name="Shape 392"/>
        <p:cNvGrpSpPr/>
        <p:nvPr/>
      </p:nvGrpSpPr>
      <p:grpSpPr>
        <a:xfrm>
          <a:off x="0" y="0"/>
          <a:ext cx="0" cy="0"/>
          <a:chOff x="0" y="0"/>
          <a:chExt cx="0" cy="0"/>
        </a:xfrm>
      </p:grpSpPr>
      <p:sp>
        <p:nvSpPr>
          <p:cNvPr id="393" name="Shape 393"/>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Ad Hoc commands</a:t>
            </a:r>
          </a:p>
        </p:txBody>
      </p:sp>
      <p:sp>
        <p:nvSpPr>
          <p:cNvPr id="394" name="Shape 394"/>
          <p:cNvSpPr txBox="1"/>
          <p:nvPr>
            <p:ph idx="1" type="body"/>
          </p:nvPr>
        </p:nvSpPr>
        <p:spPr>
          <a:xfrm>
            <a:off x="457200" y="1200150"/>
            <a:ext cx="4671300" cy="32256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000000"/>
                </a:solidFill>
              </a:rPr>
              <a:t>Output looks like:</a:t>
            </a:r>
          </a:p>
          <a:p>
            <a:pPr indent="0" lvl="0" marL="0" marR="0" rtl="0" algn="l">
              <a:spcBef>
                <a:spcPts val="0"/>
              </a:spcBef>
              <a:buClr>
                <a:srgbClr val="4C5858"/>
              </a:buClr>
              <a:buSzPct val="25000"/>
              <a:buFont typeface="Arial"/>
              <a:buNone/>
            </a:pPr>
            <a:r>
              <a:t/>
            </a:r>
            <a:endParaRPr sz="2400"/>
          </a:p>
          <a:p>
            <a:pPr indent="0" lvl="0" marL="0" marR="0" rtl="0" algn="l">
              <a:spcBef>
                <a:spcPts val="0"/>
              </a:spcBef>
              <a:buClr>
                <a:srgbClr val="4C5858"/>
              </a:buClr>
              <a:buSzPct val="25000"/>
              <a:buFont typeface="Arial"/>
              <a:buNone/>
            </a:pPr>
            <a:r>
              <a:rPr lang="en-US" sz="1800">
                <a:solidFill>
                  <a:srgbClr val="4C5858"/>
                </a:solidFill>
                <a:latin typeface="Courier New"/>
                <a:ea typeface="Courier New"/>
                <a:cs typeface="Courier New"/>
                <a:sym typeface="Courier New"/>
              </a:rPr>
              <a:t>172.ip.ip.ip| success | rc=0 &gt;&gt;</a:t>
            </a:r>
            <a:br>
              <a:rPr lang="en-US" sz="1800">
                <a:solidFill>
                  <a:srgbClr val="4C5858"/>
                </a:solidFill>
                <a:latin typeface="Courier New"/>
                <a:ea typeface="Courier New"/>
                <a:cs typeface="Courier New"/>
                <a:sym typeface="Courier New"/>
              </a:rPr>
            </a:br>
            <a:r>
              <a:rPr lang="en-US" sz="1800">
                <a:solidFill>
                  <a:srgbClr val="4C5858"/>
                </a:solidFill>
                <a:latin typeface="Courier New"/>
                <a:ea typeface="Courier New"/>
                <a:cs typeface="Courier New"/>
                <a:sym typeface="Courier New"/>
              </a:rPr>
              <a:t>cassandra-i-962LMNOP</a:t>
            </a:r>
            <a:br>
              <a:rPr lang="en-US" sz="1800">
                <a:solidFill>
                  <a:srgbClr val="4C5858"/>
                </a:solidFill>
                <a:latin typeface="Courier New"/>
                <a:ea typeface="Courier New"/>
                <a:cs typeface="Courier New"/>
                <a:sym typeface="Courier New"/>
              </a:rPr>
            </a:br>
            <a:br>
              <a:rPr lang="en-US" sz="1800">
                <a:solidFill>
                  <a:srgbClr val="4C5858"/>
                </a:solidFill>
                <a:latin typeface="Courier New"/>
                <a:ea typeface="Courier New"/>
                <a:cs typeface="Courier New"/>
                <a:sym typeface="Courier New"/>
              </a:rPr>
            </a:br>
            <a:r>
              <a:rPr lang="en-US" sz="1800">
                <a:solidFill>
                  <a:srgbClr val="4C5858"/>
                </a:solidFill>
                <a:latin typeface="Courier New"/>
                <a:ea typeface="Courier New"/>
                <a:cs typeface="Courier New"/>
                <a:sym typeface="Courier New"/>
              </a:rPr>
              <a:t>172.ip.ip.ip | success | rc=0 &gt;&gt;</a:t>
            </a:r>
            <a:br>
              <a:rPr lang="en-US" sz="1800">
                <a:solidFill>
                  <a:srgbClr val="4C5858"/>
                </a:solidFill>
                <a:latin typeface="Courier New"/>
                <a:ea typeface="Courier New"/>
                <a:cs typeface="Courier New"/>
                <a:sym typeface="Courier New"/>
              </a:rPr>
            </a:br>
            <a:r>
              <a:rPr lang="en-US" sz="1800">
                <a:solidFill>
                  <a:srgbClr val="4C5858"/>
                </a:solidFill>
                <a:latin typeface="Courier New"/>
                <a:ea typeface="Courier New"/>
                <a:cs typeface="Courier New"/>
                <a:sym typeface="Courier New"/>
              </a:rPr>
              <a:t>cassandra-i-dbfLMNOP</a:t>
            </a:r>
            <a:br>
              <a:rPr lang="en-US" sz="1800">
                <a:solidFill>
                  <a:srgbClr val="4C5858"/>
                </a:solidFill>
                <a:latin typeface="Courier New"/>
                <a:ea typeface="Courier New"/>
                <a:cs typeface="Courier New"/>
                <a:sym typeface="Courier New"/>
              </a:rPr>
            </a:br>
            <a:br>
              <a:rPr lang="en-US" sz="1800">
                <a:solidFill>
                  <a:srgbClr val="4C5858"/>
                </a:solidFill>
                <a:latin typeface="Courier New"/>
                <a:ea typeface="Courier New"/>
                <a:cs typeface="Courier New"/>
                <a:sym typeface="Courier New"/>
              </a:rPr>
            </a:br>
            <a:r>
              <a:rPr lang="en-US" sz="1800">
                <a:solidFill>
                  <a:srgbClr val="4C5858"/>
                </a:solidFill>
                <a:latin typeface="Courier New"/>
                <a:ea typeface="Courier New"/>
                <a:cs typeface="Courier New"/>
                <a:sym typeface="Courier New"/>
              </a:rPr>
              <a:t>172.ip.ip.ip | success | rc=0 &gt;&gt;</a:t>
            </a:r>
            <a:br>
              <a:rPr lang="en-US" sz="1800">
                <a:solidFill>
                  <a:srgbClr val="4C5858"/>
                </a:solidFill>
                <a:latin typeface="Courier New"/>
                <a:ea typeface="Courier New"/>
                <a:cs typeface="Courier New"/>
                <a:sym typeface="Courier New"/>
              </a:rPr>
            </a:br>
            <a:r>
              <a:rPr lang="en-US" sz="1800">
                <a:solidFill>
                  <a:srgbClr val="4C5858"/>
                </a:solidFill>
                <a:latin typeface="Courier New"/>
                <a:ea typeface="Courier New"/>
                <a:cs typeface="Courier New"/>
                <a:sym typeface="Courier New"/>
              </a:rPr>
              <a:t>cassandra-i-450LMNOP</a:t>
            </a:r>
          </a:p>
        </p:txBody>
      </p:sp>
      <p:sp>
        <p:nvSpPr>
          <p:cNvPr id="395" name="Shape 395"/>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396" name="Shape 396"/>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397" name="Shape 397"/>
          <p:cNvSpPr txBox="1"/>
          <p:nvPr/>
        </p:nvSpPr>
        <p:spPr>
          <a:xfrm>
            <a:off x="4694950" y="1200150"/>
            <a:ext cx="3753000" cy="489300"/>
          </a:xfrm>
          <a:prstGeom prst="rect">
            <a:avLst/>
          </a:prstGeom>
          <a:noFill/>
          <a:ln>
            <a:noFill/>
          </a:ln>
        </p:spPr>
        <p:txBody>
          <a:bodyPr anchorCtr="0" anchor="t" bIns="91425" lIns="91425" rIns="91425" tIns="91425">
            <a:noAutofit/>
          </a:bodyPr>
          <a:lstStyle/>
          <a:p>
            <a:pPr lvl="0">
              <a:spcBef>
                <a:spcPts val="0"/>
              </a:spcBef>
              <a:buNone/>
            </a:pPr>
            <a:r>
              <a:rPr lang="en-US" sz="1800"/>
              <a:t>Success or failure of command</a:t>
            </a:r>
          </a:p>
        </p:txBody>
      </p:sp>
      <p:sp>
        <p:nvSpPr>
          <p:cNvPr id="398" name="Shape 398"/>
          <p:cNvSpPr txBox="1"/>
          <p:nvPr/>
        </p:nvSpPr>
        <p:spPr>
          <a:xfrm>
            <a:off x="4832375" y="2327100"/>
            <a:ext cx="3753000" cy="489300"/>
          </a:xfrm>
          <a:prstGeom prst="rect">
            <a:avLst/>
          </a:prstGeom>
          <a:noFill/>
          <a:ln>
            <a:noFill/>
          </a:ln>
        </p:spPr>
        <p:txBody>
          <a:bodyPr anchorCtr="0" anchor="t" bIns="91425" lIns="91425" rIns="91425" tIns="91425">
            <a:noAutofit/>
          </a:bodyPr>
          <a:lstStyle/>
          <a:p>
            <a:pPr lvl="0" rtl="0">
              <a:spcBef>
                <a:spcPts val="0"/>
              </a:spcBef>
              <a:buNone/>
            </a:pPr>
            <a:r>
              <a:rPr lang="en-US" sz="1800"/>
              <a:t>Return code of command</a:t>
            </a:r>
          </a:p>
        </p:txBody>
      </p:sp>
      <p:sp>
        <p:nvSpPr>
          <p:cNvPr id="399" name="Shape 399"/>
          <p:cNvSpPr txBox="1"/>
          <p:nvPr/>
        </p:nvSpPr>
        <p:spPr>
          <a:xfrm>
            <a:off x="4979025" y="3454050"/>
            <a:ext cx="4164900" cy="597900"/>
          </a:xfrm>
          <a:prstGeom prst="rect">
            <a:avLst/>
          </a:prstGeom>
          <a:noFill/>
          <a:ln>
            <a:noFill/>
          </a:ln>
        </p:spPr>
        <p:txBody>
          <a:bodyPr anchorCtr="0" anchor="t" bIns="91425" lIns="91425" rIns="91425" tIns="91425">
            <a:noAutofit/>
          </a:bodyPr>
          <a:lstStyle/>
          <a:p>
            <a:pPr lvl="0" rtl="0">
              <a:spcBef>
                <a:spcPts val="0"/>
              </a:spcBef>
              <a:buNone/>
            </a:pPr>
            <a:r>
              <a:rPr lang="en-US" sz="1800"/>
              <a:t>Able to be piped through grep or other processes on your local machine</a:t>
            </a:r>
          </a:p>
        </p:txBody>
      </p:sp>
      <p:cxnSp>
        <p:nvCxnSpPr>
          <p:cNvPr id="400" name="Shape 400"/>
          <p:cNvCxnSpPr>
            <a:stCxn id="398" idx="1"/>
          </p:cNvCxnSpPr>
          <p:nvPr/>
        </p:nvCxnSpPr>
        <p:spPr>
          <a:xfrm rot="10800000">
            <a:off x="4186475" y="2302650"/>
            <a:ext cx="645900" cy="269100"/>
          </a:xfrm>
          <a:prstGeom prst="straightConnector1">
            <a:avLst/>
          </a:prstGeom>
          <a:noFill/>
          <a:ln cap="flat" cmpd="sng" w="19050">
            <a:solidFill>
              <a:srgbClr val="000000"/>
            </a:solidFill>
            <a:prstDash val="solid"/>
            <a:round/>
            <a:headEnd len="lg" w="lg" type="none"/>
            <a:tailEnd len="lg" w="lg" type="triangle"/>
          </a:ln>
        </p:spPr>
      </p:cxnSp>
      <p:cxnSp>
        <p:nvCxnSpPr>
          <p:cNvPr id="401" name="Shape 401"/>
          <p:cNvCxnSpPr>
            <a:stCxn id="397" idx="1"/>
          </p:cNvCxnSpPr>
          <p:nvPr/>
        </p:nvCxnSpPr>
        <p:spPr>
          <a:xfrm flipH="1">
            <a:off x="3169750" y="1444800"/>
            <a:ext cx="1525200" cy="483900"/>
          </a:xfrm>
          <a:prstGeom prst="straightConnector1">
            <a:avLst/>
          </a:prstGeom>
          <a:noFill/>
          <a:ln cap="flat" cmpd="sng" w="19050">
            <a:solidFill>
              <a:srgbClr val="000000"/>
            </a:solidFill>
            <a:prstDash val="solid"/>
            <a:round/>
            <a:headEnd len="lg" w="lg" type="none"/>
            <a:tailEnd len="lg" w="lg"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Distributed Arbitrary Commands</a:t>
            </a:r>
          </a:p>
        </p:txBody>
      </p:sp>
      <p:sp>
        <p:nvSpPr>
          <p:cNvPr id="407" name="Shape 407"/>
          <p:cNvSpPr txBox="1"/>
          <p:nvPr>
            <p:ph idx="1" type="body"/>
          </p:nvPr>
        </p:nvSpPr>
        <p:spPr>
          <a:xfrm>
            <a:off x="457200" y="1917850"/>
            <a:ext cx="8229600" cy="2418299"/>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800">
                <a:latin typeface="Courier New"/>
                <a:ea typeface="Courier New"/>
                <a:cs typeface="Courier New"/>
                <a:sym typeface="Courier New"/>
              </a:rPr>
              <a:t>function dcmd(){</a:t>
            </a:r>
            <a:br>
              <a:rPr lang="en-US" sz="1800">
                <a:latin typeface="Courier New"/>
                <a:ea typeface="Courier New"/>
                <a:cs typeface="Courier New"/>
                <a:sym typeface="Courier New"/>
              </a:rPr>
            </a:br>
            <a:r>
              <a:rPr lang="en-US" sz="1800">
                <a:latin typeface="Courier New"/>
                <a:ea typeface="Courier New"/>
                <a:cs typeface="Courier New"/>
                <a:sym typeface="Courier New"/>
              </a:rPr>
              <a:t>  if [[ $# &lt; 2 ]]; then</a:t>
            </a:r>
            <a:br>
              <a:rPr lang="en-US" sz="1800">
                <a:latin typeface="Courier New"/>
                <a:ea typeface="Courier New"/>
                <a:cs typeface="Courier New"/>
                <a:sym typeface="Courier New"/>
              </a:rPr>
            </a:br>
            <a:r>
              <a:rPr lang="en-US" sz="1800">
                <a:latin typeface="Courier New"/>
                <a:ea typeface="Courier New"/>
                <a:cs typeface="Courier New"/>
                <a:sym typeface="Courier New"/>
              </a:rPr>
              <a:t>    echo "USAGE dcmd &lt;GROUP&gt; &lt;SHELL COMMAND&gt; </a:t>
            </a:r>
          </a:p>
          <a:p>
            <a:pPr indent="0" lvl="0" marL="0" marR="0" rtl="0" algn="l">
              <a:spcBef>
                <a:spcPts val="0"/>
              </a:spcBef>
              <a:buClr>
                <a:srgbClr val="4C5858"/>
              </a:buClr>
              <a:buSzPct val="25000"/>
              <a:buFont typeface="Arial"/>
              <a:buNone/>
            </a:pPr>
            <a:r>
              <a:rPr lang="en-US" sz="1800">
                <a:latin typeface="Courier New"/>
                <a:ea typeface="Courier New"/>
                <a:cs typeface="Courier New"/>
                <a:sym typeface="Courier New"/>
              </a:rPr>
              <a:t>Ex: dcmd qa-cass 'tail /var/log/cassandra/system.log'";</a:t>
            </a:r>
            <a:br>
              <a:rPr lang="en-US" sz="1800">
                <a:latin typeface="Courier New"/>
                <a:ea typeface="Courier New"/>
                <a:cs typeface="Courier New"/>
                <a:sym typeface="Courier New"/>
              </a:rPr>
            </a:br>
            <a:r>
              <a:rPr lang="en-US" sz="1800">
                <a:latin typeface="Courier New"/>
                <a:ea typeface="Courier New"/>
                <a:cs typeface="Courier New"/>
                <a:sym typeface="Courier New"/>
              </a:rPr>
              <a:t>  else</a:t>
            </a:r>
            <a:br>
              <a:rPr lang="en-US" sz="1800">
                <a:latin typeface="Courier New"/>
                <a:ea typeface="Courier New"/>
                <a:cs typeface="Courier New"/>
                <a:sym typeface="Courier New"/>
              </a:rPr>
            </a:br>
            <a:r>
              <a:rPr lang="en-US" sz="1800">
                <a:latin typeface="Courier New"/>
                <a:ea typeface="Courier New"/>
                <a:cs typeface="Courier New"/>
                <a:sym typeface="Courier New"/>
              </a:rPr>
              <a:t>    ansible "${1}" -i </a:t>
            </a:r>
            <a:r>
              <a:rPr lang="en-US" sz="1800">
                <a:solidFill>
                  <a:srgbClr val="4C5858"/>
                </a:solidFill>
                <a:latin typeface="Courier New"/>
                <a:ea typeface="Courier New"/>
                <a:cs typeface="Courier New"/>
                <a:sym typeface="Courier New"/>
              </a:rPr>
              <a:t>ips.txt</a:t>
            </a:r>
            <a:r>
              <a:rPr lang="en-US" sz="1800">
                <a:latin typeface="Courier New"/>
                <a:ea typeface="Courier New"/>
                <a:cs typeface="Courier New"/>
                <a:sym typeface="Courier New"/>
              </a:rPr>
              <a:t> -m shell -a "${2}" --sudo;</a:t>
            </a:r>
            <a:br>
              <a:rPr lang="en-US" sz="1800">
                <a:latin typeface="Courier New"/>
                <a:ea typeface="Courier New"/>
                <a:cs typeface="Courier New"/>
                <a:sym typeface="Courier New"/>
              </a:rPr>
            </a:br>
            <a:r>
              <a:rPr lang="en-US" sz="1800">
                <a:latin typeface="Courier New"/>
                <a:ea typeface="Courier New"/>
                <a:cs typeface="Courier New"/>
                <a:sym typeface="Courier New"/>
              </a:rPr>
              <a:t>  fi</a:t>
            </a:r>
            <a:br>
              <a:rPr lang="en-US" sz="1800">
                <a:latin typeface="Courier New"/>
                <a:ea typeface="Courier New"/>
                <a:cs typeface="Courier New"/>
                <a:sym typeface="Courier New"/>
              </a:rPr>
            </a:br>
            <a:r>
              <a:rPr lang="en-US" sz="1800">
                <a:latin typeface="Courier New"/>
                <a:ea typeface="Courier New"/>
                <a:cs typeface="Courier New"/>
                <a:sym typeface="Courier New"/>
              </a:rPr>
              <a:t>}</a:t>
            </a:r>
          </a:p>
        </p:txBody>
      </p:sp>
      <p:sp>
        <p:nvSpPr>
          <p:cNvPr id="408" name="Shape 408"/>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409" name="Shape 409"/>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410" name="Shape 410"/>
          <p:cNvSpPr txBox="1"/>
          <p:nvPr/>
        </p:nvSpPr>
        <p:spPr>
          <a:xfrm>
            <a:off x="358850" y="956925"/>
            <a:ext cx="8403000" cy="7926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411" name="Shape 411"/>
          <p:cNvSpPr txBox="1"/>
          <p:nvPr/>
        </p:nvSpPr>
        <p:spPr>
          <a:xfrm>
            <a:off x="478475" y="986825"/>
            <a:ext cx="8208300" cy="762600"/>
          </a:xfrm>
          <a:prstGeom prst="rect">
            <a:avLst/>
          </a:prstGeom>
          <a:noFill/>
          <a:ln>
            <a:noFill/>
          </a:ln>
        </p:spPr>
        <p:txBody>
          <a:bodyPr anchorCtr="0" anchor="t" bIns="91425" lIns="91425" rIns="91425" tIns="91425">
            <a:noAutofit/>
          </a:bodyPr>
          <a:lstStyle/>
          <a:p>
            <a:pPr lvl="0">
              <a:spcBef>
                <a:spcPts val="0"/>
              </a:spcBef>
              <a:buNone/>
            </a:pPr>
            <a:r>
              <a:rPr lang="en-US" sz="2400"/>
              <a:t>Make a wrapper function - make it easy on your team!</a:t>
            </a:r>
          </a:p>
          <a:p>
            <a:pPr indent="457200" lvl="0">
              <a:spcBef>
                <a:spcPts val="0"/>
              </a:spcBef>
              <a:buNone/>
            </a:pPr>
            <a:r>
              <a:rPr lang="en-US" sz="2400"/>
              <a:t>dcmd = distributed command</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5" name="Shape 415"/>
        <p:cNvGrpSpPr/>
        <p:nvPr/>
      </p:nvGrpSpPr>
      <p:grpSpPr>
        <a:xfrm>
          <a:off x="0" y="0"/>
          <a:ext cx="0" cy="0"/>
          <a:chOff x="0" y="0"/>
          <a:chExt cx="0" cy="0"/>
        </a:xfrm>
      </p:grpSpPr>
      <p:sp>
        <p:nvSpPr>
          <p:cNvPr id="416" name="Shape 416"/>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Distributed Commands</a:t>
            </a:r>
          </a:p>
        </p:txBody>
      </p:sp>
      <p:sp>
        <p:nvSpPr>
          <p:cNvPr id="417" name="Shape 417"/>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418" name="Shape 418"/>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419" name="Shape 419"/>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2400">
                <a:solidFill>
                  <a:srgbClr val="333333"/>
                </a:solidFill>
                <a:highlight>
                  <a:srgbClr val="FFFFFF"/>
                </a:highlight>
              </a:rPr>
              <a:t>Benefits:</a:t>
            </a:r>
          </a:p>
          <a:p>
            <a:pPr indent="-381000" lvl="0" marL="457200" marR="0" rtl="0" algn="l">
              <a:spcBef>
                <a:spcPts val="0"/>
              </a:spcBef>
              <a:buClr>
                <a:srgbClr val="333333"/>
              </a:buClr>
              <a:buSzPct val="100000"/>
            </a:pPr>
            <a:r>
              <a:rPr lang="en-US" sz="2400">
                <a:solidFill>
                  <a:srgbClr val="333333"/>
                </a:solidFill>
                <a:highlight>
                  <a:srgbClr val="FFFFFF"/>
                </a:highlight>
              </a:rPr>
              <a:t>Get immediate status on distributed systems</a:t>
            </a:r>
          </a:p>
          <a:p>
            <a:pPr indent="-381000" lvl="1" marL="914400" marR="0" rtl="0" algn="l">
              <a:spcBef>
                <a:spcPts val="0"/>
              </a:spcBef>
              <a:buClr>
                <a:srgbClr val="333333"/>
              </a:buClr>
              <a:buSzPct val="100000"/>
            </a:pPr>
            <a:r>
              <a:rPr lang="en-US" sz="2400">
                <a:solidFill>
                  <a:srgbClr val="333333"/>
                </a:solidFill>
                <a:highlight>
                  <a:srgbClr val="FFFFFF"/>
                </a:highlight>
              </a:rPr>
              <a:t>Output reflects the current state</a:t>
            </a:r>
          </a:p>
          <a:p>
            <a:pPr indent="-381000" lvl="0" marL="457200" marR="0" rtl="0" algn="l">
              <a:spcBef>
                <a:spcPts val="0"/>
              </a:spcBef>
              <a:buClr>
                <a:srgbClr val="333333"/>
              </a:buClr>
              <a:buSzPct val="100000"/>
            </a:pPr>
            <a:r>
              <a:rPr lang="en-US" sz="2400">
                <a:solidFill>
                  <a:srgbClr val="333333"/>
                </a:solidFill>
                <a:highlight>
                  <a:srgbClr val="FFFFFF"/>
                </a:highlight>
              </a:rPr>
              <a:t>Execute operations on all nodes</a:t>
            </a:r>
          </a:p>
          <a:p>
            <a:pPr indent="-381000" lvl="1" marL="914400" marR="0" rtl="0" algn="l">
              <a:spcBef>
                <a:spcPts val="0"/>
              </a:spcBef>
              <a:buClr>
                <a:srgbClr val="333333"/>
              </a:buClr>
              <a:buSzPct val="100000"/>
            </a:pPr>
            <a:r>
              <a:rPr lang="en-US" sz="2400">
                <a:solidFill>
                  <a:srgbClr val="333333"/>
                </a:solidFill>
                <a:highlight>
                  <a:srgbClr val="FFFFFF"/>
                </a:highlight>
              </a:rPr>
              <a:t>If you need to bounce a whole cluster, this is great</a:t>
            </a:r>
          </a:p>
          <a:p>
            <a:pPr indent="-381000" lvl="0" marL="457200" marR="0" rtl="0" algn="l">
              <a:spcBef>
                <a:spcPts val="0"/>
              </a:spcBef>
              <a:buClr>
                <a:srgbClr val="333333"/>
              </a:buClr>
              <a:buSzPct val="100000"/>
            </a:pPr>
            <a:r>
              <a:rPr lang="en-US" sz="2400">
                <a:solidFill>
                  <a:srgbClr val="333333"/>
                </a:solidFill>
                <a:highlight>
                  <a:srgbClr val="FFFFFF"/>
                </a:highlight>
              </a:rPr>
              <a:t>Easy to see differences between node output</a:t>
            </a:r>
          </a:p>
          <a:p>
            <a:pPr indent="-381000" lvl="1" marL="914400" marR="0" rtl="0" algn="l">
              <a:spcBef>
                <a:spcPts val="0"/>
              </a:spcBef>
              <a:buClr>
                <a:srgbClr val="333333"/>
              </a:buClr>
              <a:buSzPct val="100000"/>
            </a:pPr>
            <a:r>
              <a:rPr lang="en-US" sz="2400">
                <a:solidFill>
                  <a:srgbClr val="333333"/>
                </a:solidFill>
                <a:highlight>
                  <a:srgbClr val="FFFFFF"/>
                </a:highlight>
              </a:rPr>
              <a:t>Cassandra is distributed so all nodes might not agree on the state of the cluster.  It can be hard to find the dissenting node(s).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3" name="Shape 423"/>
        <p:cNvGrpSpPr/>
        <p:nvPr/>
      </p:nvGrpSpPr>
      <p:grpSpPr>
        <a:xfrm>
          <a:off x="0" y="0"/>
          <a:ext cx="0" cy="0"/>
          <a:chOff x="0" y="0"/>
          <a:chExt cx="0" cy="0"/>
        </a:xfrm>
      </p:grpSpPr>
      <p:sp>
        <p:nvSpPr>
          <p:cNvPr id="424" name="Shape 424"/>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Distributed Nodetool Commands</a:t>
            </a:r>
          </a:p>
        </p:txBody>
      </p:sp>
      <p:sp>
        <p:nvSpPr>
          <p:cNvPr id="425" name="Shape 425"/>
          <p:cNvSpPr txBox="1"/>
          <p:nvPr>
            <p:ph idx="1" type="body"/>
          </p:nvPr>
        </p:nvSpPr>
        <p:spPr>
          <a:xfrm>
            <a:off x="457200" y="1063375"/>
            <a:ext cx="8424300" cy="3200400"/>
          </a:xfrm>
          <a:prstGeom prst="rect">
            <a:avLst/>
          </a:prstGeom>
          <a:noFill/>
          <a:ln>
            <a:noFill/>
          </a:ln>
        </p:spPr>
        <p:txBody>
          <a:bodyPr anchorCtr="0" anchor="t" bIns="45700" lIns="91425" rIns="91425" tIns="45700">
            <a:noAutofit/>
          </a:bodyPr>
          <a:lstStyle/>
          <a:p>
            <a:pPr indent="0" lvl="0" marL="0" marR="0" rtl="0" algn="l">
              <a:spcBef>
                <a:spcPts val="0"/>
              </a:spcBef>
              <a:buClr>
                <a:srgbClr val="4C5858"/>
              </a:buClr>
              <a:buSzPct val="25000"/>
              <a:buFont typeface="Arial"/>
              <a:buNone/>
            </a:pPr>
            <a:r>
              <a:rPr lang="en-US" sz="1800">
                <a:latin typeface="Courier New"/>
                <a:ea typeface="Courier New"/>
                <a:cs typeface="Courier New"/>
                <a:sym typeface="Courier New"/>
              </a:rPr>
              <a:t>$dcmd qa-cass 'nodetool tpstats | egrep "AntiEntropy|Name"'</a:t>
            </a:r>
          </a:p>
          <a:p>
            <a:pPr indent="0" lvl="0" marL="0" marR="0" rtl="0" algn="l">
              <a:spcBef>
                <a:spcPts val="0"/>
              </a:spcBef>
              <a:buClr>
                <a:srgbClr val="4C5858"/>
              </a:buClr>
              <a:buSzPct val="25000"/>
              <a:buFont typeface="Arial"/>
              <a:buNone/>
            </a:pPr>
            <a:r>
              <a:t/>
            </a:r>
            <a:endParaRPr sz="1800">
              <a:latin typeface="Courier New"/>
              <a:ea typeface="Courier New"/>
              <a:cs typeface="Courier New"/>
              <a:sym typeface="Courier New"/>
            </a:endParaRP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172.ip.ip.ip | success | rc=0 &gt;&gt;</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Pool Name           Active Pending Completed Blocked  All time blocked</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AntiEntropyStage         0       0         0       0                 0</a:t>
            </a:r>
          </a:p>
          <a:p>
            <a:pPr indent="-69850" lvl="0" marL="0" rtl="0">
              <a:lnSpc>
                <a:spcPct val="115000"/>
              </a:lnSpc>
              <a:spcBef>
                <a:spcPts val="0"/>
              </a:spcBef>
              <a:buClr>
                <a:schemeClr val="dk1"/>
              </a:buClr>
              <a:buSzPct val="78571"/>
              <a:buFont typeface="Arial"/>
              <a:buNone/>
            </a:pPr>
            <a:r>
              <a:t/>
            </a:r>
            <a:endParaRPr>
              <a:solidFill>
                <a:srgbClr val="4C5858"/>
              </a:solidFill>
              <a:latin typeface="Courier New"/>
              <a:ea typeface="Courier New"/>
              <a:cs typeface="Courier New"/>
              <a:sym typeface="Courier New"/>
            </a:endParaRP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172.ip.ip.ip | success | rc=0 &gt;&gt;</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Pool Name           Active Pending Completed Blocked  All time blocked</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AntiEntropyStage         0       0         0       0                 0</a:t>
            </a:r>
          </a:p>
          <a:p>
            <a:pPr indent="-69850" lvl="0" marL="0" rtl="0">
              <a:lnSpc>
                <a:spcPct val="115000"/>
              </a:lnSpc>
              <a:spcBef>
                <a:spcPts val="0"/>
              </a:spcBef>
              <a:buClr>
                <a:schemeClr val="dk1"/>
              </a:buClr>
              <a:buSzPct val="78571"/>
              <a:buFont typeface="Arial"/>
              <a:buNone/>
            </a:pPr>
            <a:r>
              <a:t/>
            </a:r>
            <a:endParaRPr>
              <a:solidFill>
                <a:srgbClr val="4C5858"/>
              </a:solidFill>
              <a:latin typeface="Courier New"/>
              <a:ea typeface="Courier New"/>
              <a:cs typeface="Courier New"/>
              <a:sym typeface="Courier New"/>
            </a:endParaRP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172.ip.ip.ip | success | rc=0 &gt;&gt;</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Pool Name           Active Pending Completed Blocked  All time blocked</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AntiEntropySessions      0       0      1536       0                 0</a:t>
            </a:r>
          </a:p>
          <a:p>
            <a:pPr indent="-69850" lvl="0" marL="0" rtl="0">
              <a:lnSpc>
                <a:spcPct val="115000"/>
              </a:lnSpc>
              <a:spcBef>
                <a:spcPts val="0"/>
              </a:spcBef>
              <a:buClr>
                <a:schemeClr val="dk1"/>
              </a:buClr>
              <a:buSzPct val="78571"/>
              <a:buFont typeface="Arial"/>
              <a:buNone/>
            </a:pPr>
            <a:r>
              <a:rPr lang="en-US">
                <a:solidFill>
                  <a:srgbClr val="4C5858"/>
                </a:solidFill>
                <a:latin typeface="Courier New"/>
                <a:ea typeface="Courier New"/>
                <a:cs typeface="Courier New"/>
                <a:sym typeface="Courier New"/>
              </a:rPr>
              <a:t>AntiEntropyStage         0       0    126720       0                 0</a:t>
            </a:r>
          </a:p>
          <a:p>
            <a:pPr indent="0" lvl="0" marL="0" marR="0" rtl="0" algn="l">
              <a:spcBef>
                <a:spcPts val="0"/>
              </a:spcBef>
              <a:buClr>
                <a:srgbClr val="4C5858"/>
              </a:buClr>
              <a:buSzPct val="25000"/>
              <a:buFont typeface="Arial"/>
              <a:buNone/>
            </a:pPr>
            <a:r>
              <a:t/>
            </a:r>
            <a:endParaRPr>
              <a:solidFill>
                <a:srgbClr val="4C5858"/>
              </a:solidFill>
              <a:latin typeface="Courier New"/>
              <a:ea typeface="Courier New"/>
              <a:cs typeface="Courier New"/>
              <a:sym typeface="Courier New"/>
            </a:endParaRPr>
          </a:p>
        </p:txBody>
      </p:sp>
      <p:sp>
        <p:nvSpPr>
          <p:cNvPr id="426" name="Shape 426"/>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427" name="Shape 427"/>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1" name="Shape 431"/>
        <p:cNvGrpSpPr/>
        <p:nvPr/>
      </p:nvGrpSpPr>
      <p:grpSpPr>
        <a:xfrm>
          <a:off x="0" y="0"/>
          <a:ext cx="0" cy="0"/>
          <a:chOff x="0" y="0"/>
          <a:chExt cx="0" cy="0"/>
        </a:xfrm>
      </p:grpSpPr>
      <p:sp>
        <p:nvSpPr>
          <p:cNvPr id="432" name="Shape 432"/>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Conclusions</a:t>
            </a:r>
          </a:p>
        </p:txBody>
      </p:sp>
      <p:sp>
        <p:nvSpPr>
          <p:cNvPr id="433" name="Shape 433"/>
          <p:cNvSpPr txBox="1"/>
          <p:nvPr>
            <p:ph idx="1" type="body"/>
          </p:nvPr>
        </p:nvSpPr>
        <p:spPr>
          <a:xfrm>
            <a:off x="457200" y="1200150"/>
            <a:ext cx="8229600" cy="3200400"/>
          </a:xfrm>
          <a:prstGeom prst="rect">
            <a:avLst/>
          </a:prstGeom>
          <a:noFill/>
          <a:ln>
            <a:noFill/>
          </a:ln>
        </p:spPr>
        <p:txBody>
          <a:bodyPr anchorCtr="0" anchor="t" bIns="45700" lIns="91425" rIns="91425" tIns="45700">
            <a:noAutofit/>
          </a:bodyPr>
          <a:lstStyle/>
          <a:p>
            <a:pPr indent="-381000" lvl="0" marL="457200" marR="0" rtl="0" algn="l">
              <a:spcBef>
                <a:spcPts val="0"/>
              </a:spcBef>
              <a:buClr>
                <a:srgbClr val="4C5858"/>
              </a:buClr>
              <a:buSzPct val="100000"/>
              <a:buFont typeface="Arial"/>
              <a:buChar char="●"/>
            </a:pPr>
            <a:r>
              <a:rPr lang="en-US" sz="2400"/>
              <a:t>Cassandra exposes a lot of metrics if you know where to find them - don't be afraid to dig them out!</a:t>
            </a:r>
          </a:p>
          <a:p>
            <a:pPr lvl="0" marR="0" rtl="0" algn="l">
              <a:spcBef>
                <a:spcPts val="0"/>
              </a:spcBef>
              <a:buNone/>
            </a:pPr>
            <a:r>
              <a:t/>
            </a:r>
            <a:endParaRPr sz="2400"/>
          </a:p>
          <a:p>
            <a:pPr indent="-381000" lvl="0" marL="457200" marR="0" rtl="0" algn="l">
              <a:spcBef>
                <a:spcPts val="0"/>
              </a:spcBef>
              <a:buSzPct val="100000"/>
              <a:buChar char="●"/>
            </a:pPr>
            <a:r>
              <a:rPr lang="en-US" sz="2400"/>
              <a:t>Programs can analyze bulk output a lot faster and better than people - save your time for the things programs aren't good at.</a:t>
            </a:r>
          </a:p>
          <a:p>
            <a:pPr lvl="0" marR="0" rtl="0" algn="l">
              <a:spcBef>
                <a:spcPts val="0"/>
              </a:spcBef>
              <a:buNone/>
            </a:pPr>
            <a:r>
              <a:t/>
            </a:r>
            <a:endParaRPr sz="2400"/>
          </a:p>
          <a:p>
            <a:pPr indent="-381000" lvl="0" marL="457200" marR="0" rtl="0" algn="l">
              <a:spcBef>
                <a:spcPts val="0"/>
              </a:spcBef>
              <a:buSzPct val="100000"/>
              <a:buChar char="●"/>
            </a:pPr>
            <a:r>
              <a:rPr lang="en-US" sz="2400"/>
              <a:t>Have distributed commands in your arsenal and don't be afraid to use them.</a:t>
            </a:r>
          </a:p>
        </p:txBody>
      </p:sp>
      <p:sp>
        <p:nvSpPr>
          <p:cNvPr id="434" name="Shape 434"/>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435" name="Shape 43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ph type="title"/>
          </p:nvPr>
        </p:nvSpPr>
        <p:spPr>
          <a:xfrm>
            <a:off x="457200" y="1780033"/>
            <a:ext cx="8229600" cy="857250"/>
          </a:xfrm>
          <a:prstGeom prst="rect">
            <a:avLst/>
          </a:prstGeom>
          <a:noFill/>
          <a:ln>
            <a:noFill/>
          </a:ln>
        </p:spPr>
        <p:txBody>
          <a:bodyPr anchorCtr="0" anchor="ctr" bIns="45700" lIns="91425" rIns="91425" tIns="45700">
            <a:noAutofit/>
          </a:bodyPr>
          <a:lstStyle/>
          <a:p>
            <a:pPr indent="0" lvl="0" marL="0" marR="0" rtl="0" algn="ctr">
              <a:spcBef>
                <a:spcPts val="0"/>
              </a:spcBef>
              <a:buClr>
                <a:schemeClr val="lt1"/>
              </a:buClr>
              <a:buSzPct val="25000"/>
              <a:buFont typeface="Arial"/>
              <a:buNone/>
            </a:pPr>
            <a:r>
              <a:rPr lang="en-US"/>
              <a:t>Thank You</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 name="Shape 123"/>
        <p:cNvGrpSpPr/>
        <p:nvPr/>
      </p:nvGrpSpPr>
      <p:grpSpPr>
        <a:xfrm>
          <a:off x="0" y="0"/>
          <a:ext cx="0" cy="0"/>
          <a:chOff x="0" y="0"/>
          <a:chExt cx="0" cy="0"/>
        </a:xfrm>
      </p:grpSpPr>
      <p:sp>
        <p:nvSpPr>
          <p:cNvPr id="124" name="Shape 124"/>
          <p:cNvSpPr txBox="1"/>
          <p:nvPr>
            <p:ph type="title"/>
          </p:nvPr>
        </p:nvSpPr>
        <p:spPr>
          <a:xfrm>
            <a:off x="457200" y="205979"/>
            <a:ext cx="8229600" cy="85725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 at Knewton</a:t>
            </a:r>
          </a:p>
        </p:txBody>
      </p:sp>
      <p:sp>
        <p:nvSpPr>
          <p:cNvPr id="125" name="Shape 125"/>
          <p:cNvSpPr txBox="1"/>
          <p:nvPr>
            <p:ph idx="11" type="ftr"/>
          </p:nvPr>
        </p:nvSpPr>
        <p:spPr>
          <a:xfrm>
            <a:off x="457200" y="4836826"/>
            <a:ext cx="1594519" cy="273843"/>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26" name="Shape 126"/>
          <p:cNvSpPr txBox="1"/>
          <p:nvPr>
            <p:ph idx="12" type="sldNum"/>
          </p:nvPr>
        </p:nvSpPr>
        <p:spPr>
          <a:xfrm>
            <a:off x="2114364" y="4836826"/>
            <a:ext cx="405407" cy="273843"/>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27" name="Shape 127"/>
          <p:cNvSpPr txBox="1"/>
          <p:nvPr>
            <p:ph idx="4294967295" type="body"/>
          </p:nvPr>
        </p:nvSpPr>
        <p:spPr>
          <a:xfrm>
            <a:off x="471300" y="1063225"/>
            <a:ext cx="8229600" cy="857400"/>
          </a:xfrm>
          <a:prstGeom prst="rect">
            <a:avLst/>
          </a:prstGeom>
          <a:noFill/>
          <a:ln>
            <a:noFill/>
          </a:ln>
        </p:spPr>
        <p:txBody>
          <a:bodyPr anchorCtr="0" anchor="t" bIns="45700" lIns="91425" rIns="91425" tIns="45700">
            <a:noAutofit/>
          </a:bodyPr>
          <a:lstStyle/>
          <a:p>
            <a:pPr indent="0" lvl="0" marL="0" marR="0" rtl="0" algn="ctr">
              <a:spcBef>
                <a:spcPts val="0"/>
              </a:spcBef>
              <a:buNone/>
            </a:pPr>
            <a:r>
              <a:rPr lang="en-US" sz="2400"/>
              <a:t>Cassandra is the main datastore at Knewton</a:t>
            </a:r>
          </a:p>
        </p:txBody>
      </p:sp>
      <p:sp>
        <p:nvSpPr>
          <p:cNvPr id="128" name="Shape 128"/>
          <p:cNvSpPr/>
          <p:nvPr/>
        </p:nvSpPr>
        <p:spPr>
          <a:xfrm>
            <a:off x="7106350" y="1697050"/>
            <a:ext cx="1594500" cy="40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EU Production</a:t>
            </a:r>
          </a:p>
        </p:txBody>
      </p:sp>
      <p:sp>
        <p:nvSpPr>
          <p:cNvPr id="129" name="Shape 129"/>
          <p:cNvSpPr/>
          <p:nvPr/>
        </p:nvSpPr>
        <p:spPr>
          <a:xfrm>
            <a:off x="443162" y="1697050"/>
            <a:ext cx="1594500" cy="40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Development</a:t>
            </a:r>
          </a:p>
        </p:txBody>
      </p:sp>
      <p:sp>
        <p:nvSpPr>
          <p:cNvPr id="130" name="Shape 130"/>
          <p:cNvSpPr/>
          <p:nvPr/>
        </p:nvSpPr>
        <p:spPr>
          <a:xfrm>
            <a:off x="5447600" y="1697050"/>
            <a:ext cx="1594500" cy="40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US Production</a:t>
            </a:r>
          </a:p>
        </p:txBody>
      </p:sp>
      <p:sp>
        <p:nvSpPr>
          <p:cNvPr id="131" name="Shape 131"/>
          <p:cNvSpPr/>
          <p:nvPr/>
        </p:nvSpPr>
        <p:spPr>
          <a:xfrm>
            <a:off x="3788837" y="1697050"/>
            <a:ext cx="1594500" cy="40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User Acceptance</a:t>
            </a:r>
          </a:p>
        </p:txBody>
      </p:sp>
      <p:sp>
        <p:nvSpPr>
          <p:cNvPr id="132" name="Shape 132"/>
          <p:cNvSpPr/>
          <p:nvPr/>
        </p:nvSpPr>
        <p:spPr>
          <a:xfrm>
            <a:off x="2116000" y="1697050"/>
            <a:ext cx="1594500" cy="408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a:t>QA</a:t>
            </a:r>
          </a:p>
        </p:txBody>
      </p:sp>
      <p:sp>
        <p:nvSpPr>
          <p:cNvPr id="133" name="Shape 133"/>
          <p:cNvSpPr/>
          <p:nvPr/>
        </p:nvSpPr>
        <p:spPr>
          <a:xfrm>
            <a:off x="7106350" y="2163250"/>
            <a:ext cx="1594500" cy="169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US" sz="1800">
                <a:solidFill>
                  <a:schemeClr val="dk1"/>
                </a:solidFill>
              </a:rPr>
              <a:t>Clusters: 5</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en-US" sz="1800">
                <a:solidFill>
                  <a:schemeClr val="dk1"/>
                </a:solidFill>
              </a:rPr>
              <a:t>Nodes: 15</a:t>
            </a:r>
          </a:p>
        </p:txBody>
      </p:sp>
      <p:sp>
        <p:nvSpPr>
          <p:cNvPr id="134" name="Shape 134"/>
          <p:cNvSpPr/>
          <p:nvPr/>
        </p:nvSpPr>
        <p:spPr>
          <a:xfrm>
            <a:off x="5447600" y="2163250"/>
            <a:ext cx="1594500" cy="169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US" sz="1800">
                <a:solidFill>
                  <a:schemeClr val="dk1"/>
                </a:solidFill>
              </a:rPr>
              <a:t>Clusters: 6</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en-US" sz="1800">
                <a:solidFill>
                  <a:schemeClr val="dk1"/>
                </a:solidFill>
              </a:rPr>
              <a:t>Nodes: 69</a:t>
            </a:r>
          </a:p>
        </p:txBody>
      </p:sp>
      <p:sp>
        <p:nvSpPr>
          <p:cNvPr id="135" name="Shape 135"/>
          <p:cNvSpPr/>
          <p:nvPr/>
        </p:nvSpPr>
        <p:spPr>
          <a:xfrm>
            <a:off x="3788850" y="2163250"/>
            <a:ext cx="1594500" cy="169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US" sz="1800">
                <a:solidFill>
                  <a:schemeClr val="dk1"/>
                </a:solidFill>
              </a:rPr>
              <a:t>Clusters: 6</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en-US" sz="1800">
                <a:solidFill>
                  <a:schemeClr val="dk1"/>
                </a:solidFill>
              </a:rPr>
              <a:t>Nodes: 18</a:t>
            </a:r>
          </a:p>
        </p:txBody>
      </p:sp>
      <p:sp>
        <p:nvSpPr>
          <p:cNvPr id="136" name="Shape 136"/>
          <p:cNvSpPr/>
          <p:nvPr/>
        </p:nvSpPr>
        <p:spPr>
          <a:xfrm>
            <a:off x="2116000" y="2148275"/>
            <a:ext cx="1594500" cy="169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Clr>
                <a:schemeClr val="dk1"/>
              </a:buClr>
              <a:buSzPct val="61111"/>
              <a:buFont typeface="Arial"/>
              <a:buNone/>
            </a:pPr>
            <a:r>
              <a:rPr lang="en-US" sz="1800">
                <a:solidFill>
                  <a:schemeClr val="dk1"/>
                </a:solidFill>
              </a:rPr>
              <a:t>Clusters: 6</a:t>
            </a:r>
          </a:p>
          <a:p>
            <a:pPr lvl="0" rtl="0" algn="ctr">
              <a:spcBef>
                <a:spcPts val="0"/>
              </a:spcBef>
              <a:buClr>
                <a:schemeClr val="dk1"/>
              </a:buClr>
              <a:buFont typeface="Arial"/>
              <a:buNone/>
            </a:pPr>
            <a:r>
              <a:t/>
            </a:r>
            <a:endParaRPr sz="1800">
              <a:solidFill>
                <a:schemeClr val="dk1"/>
              </a:solidFill>
            </a:endParaRPr>
          </a:p>
          <a:p>
            <a:pPr lvl="0" rtl="0" algn="ctr">
              <a:spcBef>
                <a:spcPts val="0"/>
              </a:spcBef>
              <a:buClr>
                <a:schemeClr val="dk1"/>
              </a:buClr>
              <a:buSzPct val="61111"/>
              <a:buFont typeface="Arial"/>
              <a:buNone/>
            </a:pPr>
            <a:r>
              <a:rPr lang="en-US" sz="1800">
                <a:solidFill>
                  <a:schemeClr val="dk1"/>
                </a:solidFill>
              </a:rPr>
              <a:t>Nodes:  24</a:t>
            </a:r>
          </a:p>
        </p:txBody>
      </p:sp>
      <p:sp>
        <p:nvSpPr>
          <p:cNvPr id="137" name="Shape 137"/>
          <p:cNvSpPr/>
          <p:nvPr/>
        </p:nvSpPr>
        <p:spPr>
          <a:xfrm>
            <a:off x="443150" y="2148275"/>
            <a:ext cx="1594500" cy="16926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US" sz="1800"/>
              <a:t>Clusters: 2</a:t>
            </a:r>
          </a:p>
          <a:p>
            <a:pPr lvl="0" rtl="0" algn="ctr">
              <a:spcBef>
                <a:spcPts val="0"/>
              </a:spcBef>
              <a:buNone/>
            </a:pPr>
            <a:r>
              <a:t/>
            </a:r>
            <a:endParaRPr sz="1800"/>
          </a:p>
          <a:p>
            <a:pPr lvl="0" rtl="0" algn="ctr">
              <a:spcBef>
                <a:spcPts val="0"/>
              </a:spcBef>
              <a:buNone/>
            </a:pPr>
            <a:r>
              <a:rPr lang="en-US" sz="1800"/>
              <a:t>Nodes:   6</a:t>
            </a:r>
          </a:p>
        </p:txBody>
      </p:sp>
      <p:sp>
        <p:nvSpPr>
          <p:cNvPr id="138" name="Shape 138"/>
          <p:cNvSpPr/>
          <p:nvPr/>
        </p:nvSpPr>
        <p:spPr>
          <a:xfrm>
            <a:off x="450450" y="3913450"/>
            <a:ext cx="8250600" cy="486300"/>
          </a:xfrm>
          <a:prstGeom prst="rect">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lgn="ctr">
              <a:spcBef>
                <a:spcPts val="0"/>
              </a:spcBef>
              <a:buNone/>
            </a:pPr>
            <a:r>
              <a:rPr lang="en-US" sz="1800"/>
              <a:t>Clusters: 25 			Nodes: 132</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2500"/>
                                        <p:tgtEl>
                                          <p:spTgt spid="13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2500"/>
                                        <p:tgtEl>
                                          <p:spTgt spid="13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2600"/>
                                        <p:tgtEl>
                                          <p:spTgt spid="135"/>
                                        </p:tgtEl>
                                      </p:cBhvr>
                                    </p:animEffect>
                                  </p:childTnLst>
                                </p:cTn>
                              </p:par>
                            </p:childTnLst>
                          </p:cTn>
                        </p:par>
                        <p:par>
                          <p:cTn fill="hold">
                            <p:stCondLst>
                              <p:cond delay="7600"/>
                            </p:stCondLst>
                            <p:childTnLst>
                              <p:par>
                                <p:cTn fill="hold" nodeType="after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2600"/>
                                        <p:tgtEl>
                                          <p:spTgt spid="134"/>
                                        </p:tgtEl>
                                      </p:cBhvr>
                                    </p:animEffect>
                                  </p:childTnLst>
                                </p:cTn>
                              </p:par>
                            </p:childTnLst>
                          </p:cTn>
                        </p:par>
                        <p:par>
                          <p:cTn fill="hold">
                            <p:stCondLst>
                              <p:cond delay="10200"/>
                            </p:stCondLst>
                            <p:childTnLst>
                              <p:par>
                                <p:cTn fill="hold" nodeType="after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25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2" name="Shape 142"/>
        <p:cNvGrpSpPr/>
        <p:nvPr/>
      </p:nvGrpSpPr>
      <p:grpSpPr>
        <a:xfrm>
          <a:off x="0" y="0"/>
          <a:ext cx="0" cy="0"/>
          <a:chOff x="0" y="0"/>
          <a:chExt cx="0" cy="0"/>
        </a:xfrm>
      </p:grpSpPr>
      <p:sp>
        <p:nvSpPr>
          <p:cNvPr id="143" name="Shape 143"/>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 Challenges</a:t>
            </a:r>
          </a:p>
        </p:txBody>
      </p:sp>
      <p:sp>
        <p:nvSpPr>
          <p:cNvPr id="144" name="Shape 144"/>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45" name="Shape 145"/>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46" name="Shape 146"/>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381000" lvl="0" marL="457200" marR="0" rtl="0" algn="l">
              <a:spcBef>
                <a:spcPts val="0"/>
              </a:spcBef>
              <a:buClr>
                <a:srgbClr val="4C5858"/>
              </a:buClr>
              <a:buSzPct val="100000"/>
              <a:buFont typeface="Arial"/>
            </a:pPr>
            <a:r>
              <a:rPr lang="en-US" sz="2400"/>
              <a:t>Monitoring</a:t>
            </a:r>
          </a:p>
          <a:p>
            <a:pPr indent="-381000" lvl="1" marL="914400" marR="0" rtl="0" algn="l">
              <a:spcBef>
                <a:spcPts val="0"/>
              </a:spcBef>
              <a:buSzPct val="100000"/>
            </a:pPr>
            <a:r>
              <a:rPr lang="en-US" sz="2400"/>
              <a:t>Historical measures are important</a:t>
            </a:r>
          </a:p>
          <a:p>
            <a:pPr indent="-381000" lvl="0" marL="457200" marR="0" rtl="0" algn="l">
              <a:spcBef>
                <a:spcPts val="0"/>
              </a:spcBef>
              <a:buSzPct val="100000"/>
            </a:pPr>
            <a:r>
              <a:rPr lang="en-US" sz="2400"/>
              <a:t>Triage</a:t>
            </a:r>
          </a:p>
          <a:p>
            <a:pPr indent="-381000" lvl="1" marL="914400" marR="0" rtl="0" algn="l">
              <a:spcBef>
                <a:spcPts val="0"/>
              </a:spcBef>
              <a:buSzPct val="100000"/>
            </a:pPr>
            <a:r>
              <a:rPr lang="en-US" sz="2400"/>
              <a:t>Immediate answers in a distributed system</a:t>
            </a:r>
          </a:p>
          <a:p>
            <a:pPr indent="-381000" lvl="0" marL="457200" marR="0" rtl="0" algn="l">
              <a:spcBef>
                <a:spcPts val="0"/>
              </a:spcBef>
              <a:buSzPct val="100000"/>
            </a:pPr>
            <a:r>
              <a:rPr lang="en-US" sz="2400"/>
              <a:t>Provisioning</a:t>
            </a:r>
          </a:p>
          <a:p>
            <a:pPr indent="-381000" lvl="1" marL="914400" marR="0" rtl="0" algn="l">
              <a:spcBef>
                <a:spcPts val="0"/>
              </a:spcBef>
              <a:buSzPct val="100000"/>
            </a:pPr>
            <a:r>
              <a:rPr lang="en-US" sz="2400"/>
              <a:t>Keep configurations consistent</a:t>
            </a:r>
          </a:p>
          <a:p>
            <a:pPr indent="-381000" lvl="0" marL="457200" marR="0" rtl="0" algn="l">
              <a:spcBef>
                <a:spcPts val="0"/>
              </a:spcBef>
              <a:buSzPct val="100000"/>
            </a:pPr>
            <a:r>
              <a:rPr lang="en-US" sz="2400"/>
              <a:t>Scaling</a:t>
            </a:r>
          </a:p>
          <a:p>
            <a:pPr indent="-381000" lvl="1" marL="914400" marR="0" rtl="0" algn="l">
              <a:spcBef>
                <a:spcPts val="0"/>
              </a:spcBef>
              <a:buSzPct val="100000"/>
            </a:pPr>
            <a:r>
              <a:rPr lang="en-US" sz="2400"/>
              <a:t>Elastically scale Cassandra 'out' or 'in'</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indent="0" lvl="0" marL="0" marR="0" rtl="0" algn="l">
              <a:spcBef>
                <a:spcPts val="0"/>
              </a:spcBef>
              <a:buClr>
                <a:schemeClr val="accent2"/>
              </a:buClr>
              <a:buSzPct val="25000"/>
              <a:buFont typeface="Arial"/>
              <a:buNone/>
            </a:pPr>
            <a:r>
              <a:rPr lang="en-US"/>
              <a:t>Cassandra Challenges</a:t>
            </a:r>
          </a:p>
        </p:txBody>
      </p:sp>
      <p:sp>
        <p:nvSpPr>
          <p:cNvPr id="152" name="Shape 152"/>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53" name="Shape 153"/>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54" name="Shape 154"/>
          <p:cNvSpPr txBox="1"/>
          <p:nvPr>
            <p:ph idx="4294967295" type="body"/>
          </p:nvPr>
        </p:nvSpPr>
        <p:spPr>
          <a:xfrm>
            <a:off x="457200" y="1200150"/>
            <a:ext cx="8229600" cy="3200400"/>
          </a:xfrm>
          <a:prstGeom prst="rect">
            <a:avLst/>
          </a:prstGeom>
          <a:noFill/>
          <a:ln>
            <a:noFill/>
          </a:ln>
        </p:spPr>
        <p:txBody>
          <a:bodyPr anchorCtr="0" anchor="t" bIns="45700" lIns="91425" rIns="91425" tIns="45700">
            <a:noAutofit/>
          </a:bodyPr>
          <a:lstStyle/>
          <a:p>
            <a:pPr indent="-381000" lvl="0" marL="457200" marR="0" rtl="0" algn="l">
              <a:spcBef>
                <a:spcPts val="0"/>
              </a:spcBef>
              <a:buClr>
                <a:srgbClr val="EFEFEF"/>
              </a:buClr>
              <a:buSzPct val="100000"/>
              <a:buFont typeface="Arial"/>
            </a:pPr>
            <a:r>
              <a:rPr lang="en-US" sz="2400">
                <a:solidFill>
                  <a:srgbClr val="EFEFEF"/>
                </a:solidFill>
              </a:rPr>
              <a:t>Monitoring</a:t>
            </a:r>
          </a:p>
          <a:p>
            <a:pPr indent="-381000" lvl="1" marL="914400" marR="0" rtl="0" algn="l">
              <a:spcBef>
                <a:spcPts val="0"/>
              </a:spcBef>
              <a:buClr>
                <a:srgbClr val="EFEFEF"/>
              </a:buClr>
              <a:buSzPct val="100000"/>
            </a:pPr>
            <a:r>
              <a:rPr lang="en-US" sz="2400">
                <a:solidFill>
                  <a:srgbClr val="EFEFEF"/>
                </a:solidFill>
              </a:rPr>
              <a:t>Historical measures are important</a:t>
            </a:r>
          </a:p>
          <a:p>
            <a:pPr indent="-381000" lvl="0" marL="457200" marR="0" rtl="0" algn="l">
              <a:spcBef>
                <a:spcPts val="0"/>
              </a:spcBef>
              <a:buClr>
                <a:srgbClr val="EFEFEF"/>
              </a:buClr>
              <a:buSzPct val="100000"/>
            </a:pPr>
            <a:r>
              <a:rPr lang="en-US" sz="2400">
                <a:solidFill>
                  <a:srgbClr val="EFEFEF"/>
                </a:solidFill>
              </a:rPr>
              <a:t>Triage</a:t>
            </a:r>
          </a:p>
          <a:p>
            <a:pPr indent="-381000" lvl="1" marL="914400" marR="0" rtl="0" algn="l">
              <a:spcBef>
                <a:spcPts val="0"/>
              </a:spcBef>
              <a:buClr>
                <a:srgbClr val="EFEFEF"/>
              </a:buClr>
              <a:buSzPct val="100000"/>
            </a:pPr>
            <a:r>
              <a:rPr lang="en-US" sz="2400">
                <a:solidFill>
                  <a:srgbClr val="EFEFEF"/>
                </a:solidFill>
              </a:rPr>
              <a:t>Immediate answers in a distributed system</a:t>
            </a:r>
          </a:p>
          <a:p>
            <a:pPr indent="-381000" lvl="0" marL="457200" marR="0" rtl="0" algn="l">
              <a:spcBef>
                <a:spcPts val="0"/>
              </a:spcBef>
              <a:buClr>
                <a:srgbClr val="EFEFEF"/>
              </a:buClr>
              <a:buSzPct val="100000"/>
            </a:pPr>
            <a:r>
              <a:rPr lang="en-US" sz="2400">
                <a:solidFill>
                  <a:srgbClr val="EFEFEF"/>
                </a:solidFill>
              </a:rPr>
              <a:t>Provisioning</a:t>
            </a:r>
          </a:p>
          <a:p>
            <a:pPr indent="-381000" lvl="1" marL="914400" marR="0" rtl="0" algn="l">
              <a:spcBef>
                <a:spcPts val="0"/>
              </a:spcBef>
              <a:buClr>
                <a:srgbClr val="EFEFEF"/>
              </a:buClr>
              <a:buSzPct val="100000"/>
            </a:pPr>
            <a:r>
              <a:rPr lang="en-US" sz="2400">
                <a:solidFill>
                  <a:srgbClr val="EFEFEF"/>
                </a:solidFill>
              </a:rPr>
              <a:t>Keep configurations consistent</a:t>
            </a:r>
          </a:p>
          <a:p>
            <a:pPr indent="-381000" lvl="0" marL="457200" marR="0" rtl="0" algn="l">
              <a:spcBef>
                <a:spcPts val="0"/>
              </a:spcBef>
              <a:buClr>
                <a:srgbClr val="EFEFEF"/>
              </a:buClr>
              <a:buSzPct val="100000"/>
            </a:pPr>
            <a:r>
              <a:rPr lang="en-US" sz="2400">
                <a:solidFill>
                  <a:srgbClr val="EFEFEF"/>
                </a:solidFill>
              </a:rPr>
              <a:t>Scaling</a:t>
            </a:r>
          </a:p>
          <a:p>
            <a:pPr indent="-381000" lvl="1" marL="914400" marR="0" rtl="0" algn="l">
              <a:spcBef>
                <a:spcPts val="0"/>
              </a:spcBef>
              <a:buClr>
                <a:srgbClr val="EFEFEF"/>
              </a:buClr>
              <a:buSzPct val="100000"/>
            </a:pPr>
            <a:r>
              <a:rPr lang="en-US" sz="2400">
                <a:solidFill>
                  <a:srgbClr val="EFEFEF"/>
                </a:solidFill>
              </a:rPr>
              <a:t>Elastically scale Cassandra 'out' or 'in'</a:t>
            </a:r>
          </a:p>
        </p:txBody>
      </p:sp>
      <p:sp>
        <p:nvSpPr>
          <p:cNvPr id="155" name="Shape 155"/>
          <p:cNvSpPr txBox="1"/>
          <p:nvPr/>
        </p:nvSpPr>
        <p:spPr>
          <a:xfrm rot="1401558">
            <a:off x="-188103" y="2323180"/>
            <a:ext cx="9423807" cy="1143788"/>
          </a:xfrm>
          <a:prstGeom prst="rect">
            <a:avLst/>
          </a:prstGeom>
          <a:noFill/>
          <a:ln>
            <a:noFill/>
          </a:ln>
        </p:spPr>
        <p:txBody>
          <a:bodyPr anchorCtr="0" anchor="t" bIns="91425" lIns="91425" rIns="91425" tIns="91425">
            <a:noAutofit/>
          </a:bodyPr>
          <a:lstStyle/>
          <a:p>
            <a:pPr lvl="0">
              <a:spcBef>
                <a:spcPts val="0"/>
              </a:spcBef>
              <a:buNone/>
            </a:pPr>
            <a:r>
              <a:rPr b="1" lang="en-US" sz="4200"/>
              <a:t>Cassandra is a distributed system</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9" name="Shape 159"/>
        <p:cNvGrpSpPr/>
        <p:nvPr/>
      </p:nvGrpSpPr>
      <p:grpSpPr>
        <a:xfrm>
          <a:off x="0" y="0"/>
          <a:ext cx="0" cy="0"/>
          <a:chOff x="0" y="0"/>
          <a:chExt cx="0" cy="0"/>
        </a:xfrm>
      </p:grpSpPr>
      <p:sp>
        <p:nvSpPr>
          <p:cNvPr id="160" name="Shape 160"/>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Solutions as Software</a:t>
            </a:r>
          </a:p>
          <a:p>
            <a:pPr indent="0" lvl="0" marL="0" marR="0" rtl="0" algn="l">
              <a:spcBef>
                <a:spcPts val="0"/>
              </a:spcBef>
              <a:buClr>
                <a:schemeClr val="accent2"/>
              </a:buClr>
              <a:buSzPct val="25000"/>
              <a:buFont typeface="Arial"/>
              <a:buNone/>
            </a:pPr>
            <a:r>
              <a:t/>
            </a:r>
            <a:endParaRPr/>
          </a:p>
        </p:txBody>
      </p:sp>
      <p:sp>
        <p:nvSpPr>
          <p:cNvPr id="161" name="Shape 161"/>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62" name="Shape 162"/>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63" name="Shape 163"/>
          <p:cNvSpPr txBox="1"/>
          <p:nvPr>
            <p:ph idx="1" type="body"/>
          </p:nvPr>
        </p:nvSpPr>
        <p:spPr>
          <a:xfrm>
            <a:off x="457200" y="1419621"/>
            <a:ext cx="5267100" cy="3588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a:t>If you magnify your surface area,</a:t>
            </a:r>
          </a:p>
          <a:p>
            <a:pPr indent="0" lvl="0" marL="0" marR="0" rtl="0" algn="l">
              <a:spcBef>
                <a:spcPts val="0"/>
              </a:spcBef>
              <a:buClr>
                <a:schemeClr val="lt1"/>
              </a:buClr>
              <a:buSzPct val="25000"/>
              <a:buFont typeface="Arial"/>
              <a:buNone/>
            </a:pPr>
            <a:r>
              <a:rPr lang="en-US"/>
              <a:t>magnify your tools</a:t>
            </a:r>
            <a:br>
              <a:rPr lang="en-US"/>
            </a:br>
          </a:p>
        </p:txBody>
      </p:sp>
      <p:sp>
        <p:nvSpPr>
          <p:cNvPr id="164" name="Shape 164"/>
          <p:cNvSpPr txBox="1"/>
          <p:nvPr>
            <p:ph idx="3" type="body"/>
          </p:nvPr>
        </p:nvSpPr>
        <p:spPr>
          <a:xfrm>
            <a:off x="457200" y="2312175"/>
            <a:ext cx="5266800" cy="1483199"/>
          </a:xfrm>
          <a:prstGeom prst="rect">
            <a:avLst/>
          </a:prstGeom>
          <a:noFill/>
          <a:ln>
            <a:noFill/>
          </a:ln>
        </p:spPr>
        <p:txBody>
          <a:bodyPr anchorCtr="0" anchor="t" bIns="45700" lIns="91425" rIns="91425" tIns="45700">
            <a:noAutofit/>
          </a:bodyPr>
          <a:lstStyle/>
          <a:p>
            <a:pPr indent="-381000" lvl="0" marL="457200" marR="0" rtl="0" algn="l">
              <a:spcBef>
                <a:spcPts val="0"/>
              </a:spcBef>
              <a:buSzPct val="100000"/>
              <a:buChar char="●"/>
            </a:pPr>
            <a:r>
              <a:rPr lang="en-US" sz="2400"/>
              <a:t>Easy to use</a:t>
            </a:r>
          </a:p>
          <a:p>
            <a:pPr indent="-381000" lvl="0" marL="457200" marR="0" rtl="0" algn="l">
              <a:spcBef>
                <a:spcPts val="0"/>
              </a:spcBef>
              <a:buSzPct val="100000"/>
              <a:buChar char="●"/>
            </a:pPr>
            <a:r>
              <a:rPr lang="en-US" sz="2400"/>
              <a:t>Fast and responsive</a:t>
            </a:r>
          </a:p>
          <a:p>
            <a:pPr indent="-381000" lvl="0" marL="457200" marR="0" rtl="0" algn="l">
              <a:spcBef>
                <a:spcPts val="0"/>
              </a:spcBef>
              <a:buSzPct val="100000"/>
              <a:buChar char="●"/>
            </a:pPr>
            <a:r>
              <a:rPr lang="en-US" sz="2400"/>
              <a:t>Distributed</a:t>
            </a:r>
          </a:p>
          <a:p>
            <a:pPr lvl="0" marR="0" rtl="0" algn="l">
              <a:spcBef>
                <a:spcPts val="0"/>
              </a:spcBef>
              <a:buNone/>
            </a:pPr>
            <a:r>
              <a:t/>
            </a:r>
            <a:endParaRPr b="0" i="0" sz="2400" u="none" cap="none" strike="noStrike">
              <a:solidFill>
                <a:schemeClr val="lt1"/>
              </a:solidFill>
              <a:latin typeface="Arial"/>
              <a:ea typeface="Arial"/>
              <a:cs typeface="Arial"/>
              <a:sym typeface="Arial"/>
            </a:endParaRPr>
          </a:p>
        </p:txBody>
      </p:sp>
      <p:sp>
        <p:nvSpPr>
          <p:cNvPr id="165" name="Shape 165"/>
          <p:cNvSpPr txBox="1"/>
          <p:nvPr>
            <p:ph idx="3" type="body"/>
          </p:nvPr>
        </p:nvSpPr>
        <p:spPr>
          <a:xfrm>
            <a:off x="6217800" y="2229025"/>
            <a:ext cx="2926200" cy="1483200"/>
          </a:xfrm>
          <a:prstGeom prst="rect">
            <a:avLst/>
          </a:prstGeom>
          <a:noFill/>
          <a:ln>
            <a:noFill/>
          </a:ln>
        </p:spPr>
        <p:txBody>
          <a:bodyPr anchorCtr="0" anchor="t" bIns="45700" lIns="91425" rIns="91425" tIns="45700">
            <a:noAutofit/>
          </a:bodyPr>
          <a:lstStyle/>
          <a:p>
            <a:pPr lvl="0" marR="0" rtl="0" algn="l">
              <a:spcBef>
                <a:spcPts val="0"/>
              </a:spcBef>
              <a:buNone/>
            </a:pPr>
            <a:br>
              <a:rPr lang="en-US" sz="2400">
                <a:solidFill>
                  <a:srgbClr val="000000"/>
                </a:solidFill>
              </a:rPr>
            </a:br>
          </a:p>
        </p:txBody>
      </p:sp>
      <p:pic>
        <p:nvPicPr>
          <p:cNvPr id="166" name="Shape 166"/>
          <p:cNvPicPr preferRelativeResize="0"/>
          <p:nvPr/>
        </p:nvPicPr>
        <p:blipFill>
          <a:blip r:embed="rId3">
            <a:alphaModFix/>
          </a:blip>
          <a:stretch>
            <a:fillRect/>
          </a:stretch>
        </p:blipFill>
        <p:spPr>
          <a:xfrm>
            <a:off x="6309537" y="1605474"/>
            <a:ext cx="2742724" cy="205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0" name="Shape 170"/>
        <p:cNvGrpSpPr/>
        <p:nvPr/>
      </p:nvGrpSpPr>
      <p:grpSpPr>
        <a:xfrm>
          <a:off x="0" y="0"/>
          <a:ext cx="0" cy="0"/>
          <a:chOff x="0" y="0"/>
          <a:chExt cx="0" cy="0"/>
        </a:xfrm>
      </p:grpSpPr>
      <p:graphicFrame>
        <p:nvGraphicFramePr>
          <p:cNvPr id="171" name="Shape 171"/>
          <p:cNvGraphicFramePr/>
          <p:nvPr/>
        </p:nvGraphicFramePr>
        <p:xfrm>
          <a:off x="452970" y="971550"/>
          <a:ext cx="3000000" cy="3000000"/>
        </p:xfrm>
        <a:graphic>
          <a:graphicData uri="http://schemas.openxmlformats.org/drawingml/2006/table">
            <a:tbl>
              <a:tblPr bandRow="1" firstRow="1">
                <a:noFill/>
                <a:tableStyleId>{52DC3C82-8209-4A1A-B9F9-B096391F612B}</a:tableStyleId>
              </a:tblPr>
              <a:tblGrid>
                <a:gridCol w="828550"/>
                <a:gridCol w="7409525"/>
              </a:tblGrid>
              <a:tr h="640075">
                <a:tc>
                  <a:txBody>
                    <a:bodyPr>
                      <a:noAutofit/>
                    </a:bodyPr>
                    <a:lstStyle/>
                    <a:p>
                      <a:pPr indent="0" lvl="0" marL="0" marR="0" rtl="0" algn="ctr">
                        <a:spcBef>
                          <a:spcPts val="0"/>
                        </a:spcBef>
                        <a:buSzPct val="25000"/>
                        <a:buNone/>
                      </a:pPr>
                      <a:r>
                        <a:rPr b="0" i="0" lang="en-US" sz="3600" u="none" cap="none" strike="noStrike">
                          <a:solidFill>
                            <a:schemeClr val="accent2"/>
                          </a:solidFill>
                          <a:latin typeface="Arial"/>
                          <a:ea typeface="Arial"/>
                          <a:cs typeface="Arial"/>
                          <a:sym typeface="Arial"/>
                        </a:rPr>
                        <a:t>1</a:t>
                      </a:r>
                    </a:p>
                  </a:txBody>
                  <a:tcPr marT="45725" marB="45725" marR="91450" marL="91450">
                    <a:lnR cap="flat" cmpd="sng" w="9525">
                      <a:solidFill>
                        <a:srgbClr val="000000"/>
                      </a:solidFill>
                      <a:prstDash val="solid"/>
                      <a:round/>
                      <a:headEnd len="med" w="med" type="none"/>
                      <a:tailEnd len="med" w="med" type="none"/>
                    </a:lnR>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b="0" lang="en-US" sz="2400">
                          <a:solidFill>
                            <a:srgbClr val="4C5958"/>
                          </a:solidFill>
                          <a:latin typeface="Arial"/>
                          <a:ea typeface="Arial"/>
                          <a:cs typeface="Arial"/>
                          <a:sym typeface="Arial"/>
                        </a:rPr>
                        <a:t>Introduction</a:t>
                      </a:r>
                    </a:p>
                  </a:txBody>
                  <a:tcPr marT="45725" marB="45725" marR="91450" marL="182875" anchor="ctr">
                    <a:lnL cap="flat" cmpd="sng" w="9525">
                      <a:solidFill>
                        <a:srgbClr val="000000"/>
                      </a:solidFill>
                      <a:prstDash val="solid"/>
                      <a:round/>
                      <a:headEnd len="med" w="med" type="none"/>
                      <a:tailEnd len="med" w="med" type="none"/>
                    </a:lnL>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2</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Why command-line tools?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BFBFB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3</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cassandra-stat</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4</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cassandra-tracing</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lnB cap="flat" cmpd="sng" w="9525">
                      <a:solidFill>
                        <a:srgbClr val="000000"/>
                      </a:solidFill>
                      <a:prstDash val="solid"/>
                      <a:round/>
                      <a:headEnd len="med" w="med" type="none"/>
                      <a:tailEnd len="med" w="med" type="none"/>
                    </a:lnB>
                    <a:solidFill>
                      <a:srgbClr val="E6ECEF"/>
                    </a:solidFill>
                  </a:tcPr>
                </a:tc>
              </a:tr>
              <a:tr h="640075">
                <a:tc>
                  <a:txBody>
                    <a:bodyPr>
                      <a:noAutofit/>
                    </a:bodyPr>
                    <a:lstStyle/>
                    <a:p>
                      <a:pPr indent="0" lvl="0" marL="0" marR="0" rtl="0" algn="ctr">
                        <a:spcBef>
                          <a:spcPts val="0"/>
                        </a:spcBef>
                        <a:buSzPct val="25000"/>
                        <a:buNone/>
                      </a:pPr>
                      <a:r>
                        <a:rPr b="0" i="0" lang="en-US" sz="3600">
                          <a:solidFill>
                            <a:schemeClr val="accent2"/>
                          </a:solidFill>
                          <a:latin typeface="Arial"/>
                          <a:ea typeface="Arial"/>
                          <a:cs typeface="Arial"/>
                          <a:sym typeface="Arial"/>
                        </a:rPr>
                        <a:t>5</a:t>
                      </a:r>
                    </a:p>
                  </a:txBody>
                  <a:tcPr marT="45725" marB="45725" marR="91450" marL="91450">
                    <a:lnR cap="flat" cmpd="sng" w="9525">
                      <a:solidFill>
                        <a:srgbClr val="000000"/>
                      </a:solidFill>
                      <a:prstDash val="solid"/>
                      <a:round/>
                      <a:headEnd len="med" w="med" type="none"/>
                      <a:tailEnd len="med" w="med" type="none"/>
                    </a:lnR>
                    <a:lnT cap="flat" cmpd="sng" w="9525">
                      <a:solidFill>
                        <a:srgbClr val="000000"/>
                      </a:solidFill>
                      <a:prstDash val="solid"/>
                      <a:round/>
                      <a:headEnd len="med" w="med" type="none"/>
                      <a:tailEnd len="med" w="med" type="none"/>
                    </a:lnT>
                  </a:tcPr>
                </a:tc>
                <a:tc>
                  <a:txBody>
                    <a:bodyPr>
                      <a:noAutofit/>
                    </a:bodyPr>
                    <a:lstStyle/>
                    <a:p>
                      <a:pPr indent="0" lvl="0" marL="0" marR="0" rtl="0" algn="l">
                        <a:spcBef>
                          <a:spcPts val="0"/>
                        </a:spcBef>
                        <a:buSzPct val="25000"/>
                        <a:buNone/>
                      </a:pPr>
                      <a:r>
                        <a:rPr lang="en-US" sz="2400">
                          <a:solidFill>
                            <a:srgbClr val="4C5958"/>
                          </a:solidFill>
                          <a:latin typeface="Arial"/>
                          <a:ea typeface="Arial"/>
                          <a:cs typeface="Arial"/>
                          <a:sym typeface="Arial"/>
                        </a:rPr>
                        <a:t>Ansible ad-hoc commands</a:t>
                      </a:r>
                    </a:p>
                  </a:txBody>
                  <a:tcPr marT="45725" marB="45725" marR="91450" marL="182875" anchor="ctr">
                    <a:lnL cap="flat" cmpd="sng" w="9525">
                      <a:solidFill>
                        <a:srgbClr val="000000"/>
                      </a:solidFill>
                      <a:prstDash val="solid"/>
                      <a:round/>
                      <a:headEnd len="med" w="med" type="none"/>
                      <a:tailEnd len="med" w="med" type="none"/>
                    </a:lnL>
                    <a:lnT cap="flat" cmpd="sng" w="9525">
                      <a:solidFill>
                        <a:srgbClr val="000000"/>
                      </a:solidFill>
                      <a:prstDash val="solid"/>
                      <a:round/>
                      <a:headEnd len="med" w="med" type="none"/>
                      <a:tailEnd len="med" w="med" type="none"/>
                    </a:lnT>
                  </a:tcPr>
                </a:tc>
              </a:tr>
            </a:tbl>
          </a:graphicData>
        </a:graphic>
      </p:graphicFrame>
      <p:sp>
        <p:nvSpPr>
          <p:cNvPr id="172" name="Shape 172"/>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73" name="Shape 173"/>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457200" y="205979"/>
            <a:ext cx="8229600" cy="857400"/>
          </a:xfrm>
          <a:prstGeom prst="rect">
            <a:avLst/>
          </a:prstGeom>
          <a:noFill/>
          <a:ln>
            <a:noFill/>
          </a:ln>
        </p:spPr>
        <p:txBody>
          <a:bodyPr anchorCtr="0" anchor="ctr" bIns="45700" lIns="91425" rIns="91425" tIns="45700">
            <a:noAutofit/>
          </a:bodyPr>
          <a:lstStyle/>
          <a:p>
            <a:pPr lvl="0" rtl="0">
              <a:spcBef>
                <a:spcPts val="0"/>
              </a:spcBef>
              <a:buClr>
                <a:schemeClr val="accent2"/>
              </a:buClr>
              <a:buSzPct val="25000"/>
              <a:buFont typeface="Arial"/>
              <a:buNone/>
            </a:pPr>
            <a:r>
              <a:rPr lang="en-US"/>
              <a:t>Why command line tools?</a:t>
            </a:r>
          </a:p>
        </p:txBody>
      </p:sp>
      <p:sp>
        <p:nvSpPr>
          <p:cNvPr id="179" name="Shape 179"/>
          <p:cNvSpPr txBox="1"/>
          <p:nvPr>
            <p:ph idx="11" type="ftr"/>
          </p:nvPr>
        </p:nvSpPr>
        <p:spPr>
          <a:xfrm>
            <a:off x="457200" y="4836826"/>
            <a:ext cx="1594500" cy="273900"/>
          </a:xfrm>
          <a:prstGeom prst="rect">
            <a:avLst/>
          </a:prstGeom>
          <a:noFill/>
          <a:ln>
            <a:noFill/>
          </a:ln>
        </p:spPr>
        <p:txBody>
          <a:bodyPr anchorCtr="0" anchor="ctr" bIns="45700" lIns="91425" rIns="91425" tIns="45700">
            <a:noAutofit/>
          </a:bodyPr>
          <a:lstStyle/>
          <a:p>
            <a:pPr indent="0" lvl="0" marL="0" marR="0" rtl="0" algn="l">
              <a:spcBef>
                <a:spcPts val="0"/>
              </a:spcBef>
              <a:buSzPct val="25000"/>
              <a:buNone/>
            </a:pPr>
            <a:r>
              <a:rPr b="0" i="0" lang="en-US" sz="600" u="none" cap="none" strike="noStrike">
                <a:solidFill>
                  <a:srgbClr val="BFBFBF"/>
                </a:solidFill>
                <a:latin typeface="Arial"/>
                <a:ea typeface="Arial"/>
                <a:cs typeface="Arial"/>
                <a:sym typeface="Arial"/>
              </a:rPr>
              <a:t>© DataStax, All Rights Reserved.</a:t>
            </a:r>
          </a:p>
        </p:txBody>
      </p:sp>
      <p:sp>
        <p:nvSpPr>
          <p:cNvPr id="180" name="Shape 180"/>
          <p:cNvSpPr txBox="1"/>
          <p:nvPr>
            <p:ph idx="12" type="sldNum"/>
          </p:nvPr>
        </p:nvSpPr>
        <p:spPr>
          <a:xfrm>
            <a:off x="2114364" y="4836826"/>
            <a:ext cx="405300" cy="273900"/>
          </a:xfrm>
          <a:prstGeom prst="rect">
            <a:avLst/>
          </a:prstGeom>
          <a:noFill/>
          <a:ln>
            <a:noFill/>
          </a:ln>
        </p:spPr>
        <p:txBody>
          <a:bodyPr anchorCtr="0" anchor="ctr" bIns="45700" lIns="91425" rIns="91425" tIns="45700">
            <a:noAutofit/>
          </a:bodyPr>
          <a:lstStyle/>
          <a:p>
            <a:pPr indent="0" lvl="0" marL="0" marR="0" rtl="0" algn="ctr">
              <a:spcBef>
                <a:spcPts val="0"/>
              </a:spcBef>
              <a:buSzPct val="25000"/>
              <a:buNone/>
            </a:pPr>
            <a:fld id="{00000000-1234-1234-1234-123412341234}" type="slidenum">
              <a:rPr b="0" i="0" lang="en-US" sz="600" u="none" cap="none" strike="noStrike">
                <a:solidFill>
                  <a:srgbClr val="BFBFBF"/>
                </a:solidFill>
                <a:latin typeface="Arial"/>
                <a:ea typeface="Arial"/>
                <a:cs typeface="Arial"/>
                <a:sym typeface="Arial"/>
              </a:rPr>
              <a:t>‹#›</a:t>
            </a:fld>
          </a:p>
        </p:txBody>
      </p:sp>
      <p:sp>
        <p:nvSpPr>
          <p:cNvPr id="181" name="Shape 181"/>
          <p:cNvSpPr txBox="1"/>
          <p:nvPr>
            <p:ph idx="1" type="body"/>
          </p:nvPr>
        </p:nvSpPr>
        <p:spPr>
          <a:xfrm>
            <a:off x="457200" y="1419625"/>
            <a:ext cx="5908500" cy="358800"/>
          </a:xfrm>
          <a:prstGeom prst="rect">
            <a:avLst/>
          </a:prstGeom>
          <a:noFill/>
          <a:ln>
            <a:noFill/>
          </a:ln>
        </p:spPr>
        <p:txBody>
          <a:bodyPr anchorCtr="0" anchor="t" bIns="45700" lIns="91425" rIns="91425" tIns="45700">
            <a:noAutofit/>
          </a:bodyPr>
          <a:lstStyle/>
          <a:p>
            <a:pPr indent="0" lvl="0" marL="0" marR="0" rtl="0" algn="l">
              <a:spcBef>
                <a:spcPts val="0"/>
              </a:spcBef>
              <a:buClr>
                <a:schemeClr val="lt1"/>
              </a:buClr>
              <a:buSzPct val="25000"/>
              <a:buFont typeface="Arial"/>
              <a:buNone/>
            </a:pPr>
            <a:r>
              <a:rPr lang="en-US" sz="2400"/>
              <a:t>Always consider the operator!</a:t>
            </a:r>
          </a:p>
        </p:txBody>
      </p:sp>
      <p:sp>
        <p:nvSpPr>
          <p:cNvPr id="182" name="Shape 182"/>
          <p:cNvSpPr txBox="1"/>
          <p:nvPr>
            <p:ph idx="3" type="body"/>
          </p:nvPr>
        </p:nvSpPr>
        <p:spPr>
          <a:xfrm>
            <a:off x="457200" y="1941075"/>
            <a:ext cx="5604000" cy="1854300"/>
          </a:xfrm>
          <a:prstGeom prst="rect">
            <a:avLst/>
          </a:prstGeom>
          <a:noFill/>
          <a:ln>
            <a:noFill/>
          </a:ln>
        </p:spPr>
        <p:txBody>
          <a:bodyPr anchorCtr="0" anchor="t" bIns="45700" lIns="91425" rIns="91425" tIns="45700">
            <a:noAutofit/>
          </a:bodyPr>
          <a:lstStyle/>
          <a:p>
            <a:pPr lvl="0" rtl="0">
              <a:spcBef>
                <a:spcPts val="0"/>
              </a:spcBef>
              <a:buNone/>
            </a:pPr>
            <a:r>
              <a:rPr lang="en-US" sz="2400"/>
              <a:t>Systems people like the command line!</a:t>
            </a:r>
          </a:p>
          <a:p>
            <a:pPr lvl="0" rtl="0">
              <a:spcBef>
                <a:spcPts val="0"/>
              </a:spcBef>
              <a:buClr>
                <a:schemeClr val="lt1"/>
              </a:buClr>
              <a:buSzPct val="25000"/>
              <a:buFont typeface="Arial"/>
              <a:buNone/>
            </a:pPr>
            <a:r>
              <a:t/>
            </a:r>
            <a:endParaRPr sz="2400"/>
          </a:p>
          <a:p>
            <a:pPr indent="-381000" lvl="0" marL="457200" marR="0" rtl="0" algn="l">
              <a:spcBef>
                <a:spcPts val="0"/>
              </a:spcBef>
              <a:buSzPct val="100000"/>
              <a:buChar char="●"/>
            </a:pPr>
            <a:r>
              <a:rPr lang="en-US" sz="2400"/>
              <a:t>Few moving parts</a:t>
            </a:r>
          </a:p>
          <a:p>
            <a:pPr indent="-381000" lvl="0" marL="457200" marR="0" rtl="0" algn="l">
              <a:spcBef>
                <a:spcPts val="0"/>
              </a:spcBef>
              <a:buSzPct val="100000"/>
              <a:buChar char="●"/>
            </a:pPr>
            <a:r>
              <a:rPr lang="en-US" sz="2400"/>
              <a:t>Local</a:t>
            </a:r>
          </a:p>
          <a:p>
            <a:pPr indent="-381000" lvl="0" marL="457200" marR="0" rtl="0" algn="l">
              <a:spcBef>
                <a:spcPts val="0"/>
              </a:spcBef>
              <a:buSzPct val="100000"/>
              <a:buChar char="●"/>
            </a:pPr>
            <a:r>
              <a:rPr lang="en-US" sz="2400"/>
              <a:t>Immediate</a:t>
            </a:r>
          </a:p>
        </p:txBody>
      </p:sp>
      <p:pic>
        <p:nvPicPr>
          <p:cNvPr id="183" name="Shape 183"/>
          <p:cNvPicPr preferRelativeResize="0"/>
          <p:nvPr/>
        </p:nvPicPr>
        <p:blipFill>
          <a:blip r:embed="rId3">
            <a:alphaModFix/>
          </a:blip>
          <a:stretch>
            <a:fillRect/>
          </a:stretch>
        </p:blipFill>
        <p:spPr>
          <a:xfrm>
            <a:off x="6469725" y="1567999"/>
            <a:ext cx="2507975" cy="16803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DataStax_Template">
  <a:themeElements>
    <a:clrScheme name="DataStax">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